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76" r:id="rId5"/>
    <p:sldId id="277" r:id="rId6"/>
    <p:sldId id="278" r:id="rId7"/>
    <p:sldId id="279" r:id="rId8"/>
    <p:sldId id="280" r:id="rId9"/>
    <p:sldId id="281" r:id="rId10"/>
    <p:sldId id="282" r:id="rId11"/>
    <p:sldId id="283" r:id="rId12"/>
  </p:sldIdLst>
  <p:sldSz cx="12192000" cy="6858000"/>
  <p:notesSz cx="6858000" cy="9144000"/>
  <p:custDataLst>
    <p:tags r:id="rId15"/>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1" d="100"/>
          <a:sy n="101" d="100"/>
        </p:scale>
        <p:origin x="912"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7E7881D3-417E-062C-2520-3027BEC929F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B83A2FA6-329F-4A35-843F-7C8C531347F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0AD8A31-1874-433C-B550-5953F382E8C5}" type="datetimeFigureOut">
              <a:rPr lang="fr-FR" smtClean="0"/>
              <a:t>10/07/2025</a:t>
            </a:fld>
            <a:endParaRPr lang="fr-FR"/>
          </a:p>
        </p:txBody>
      </p:sp>
      <p:sp>
        <p:nvSpPr>
          <p:cNvPr id="4" name="Espace réservé du pied de page 3">
            <a:extLst>
              <a:ext uri="{FF2B5EF4-FFF2-40B4-BE49-F238E27FC236}">
                <a16:creationId xmlns:a16="http://schemas.microsoft.com/office/drawing/2014/main" id="{BCFE7B4F-0F77-B26B-A858-C102C33DB46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B408AC93-AE8C-B633-9CF5-AD8A7AA6BD3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304BC0A-5573-4696-B5BF-21DCC4B856D6}" type="slidenum">
              <a:rPr lang="fr-FR" smtClean="0"/>
              <a:t>‹N°›</a:t>
            </a:fld>
            <a:endParaRPr lang="fr-FR"/>
          </a:p>
        </p:txBody>
      </p:sp>
    </p:spTree>
    <p:extLst>
      <p:ext uri="{BB962C8B-B14F-4D97-AF65-F5344CB8AC3E}">
        <p14:creationId xmlns:p14="http://schemas.microsoft.com/office/powerpoint/2010/main" val="6088931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1D01A0-FDE7-4DDA-8D96-4651D8C372EB}" type="datetimeFigureOut">
              <a:rPr lang="fr-FR" smtClean="0"/>
              <a:t>10/07/2025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DBEA13-4631-46F0-AA89-C167AE8DC1F1}" type="slidenum">
              <a:rPr lang="fr-FR" smtClean="0"/>
              <a:t>‹N°›</a:t>
            </a:fld>
            <a:endParaRPr lang="fr-FR"/>
          </a:p>
        </p:txBody>
      </p:sp>
    </p:spTree>
    <p:extLst>
      <p:ext uri="{BB962C8B-B14F-4D97-AF65-F5344CB8AC3E}">
        <p14:creationId xmlns:p14="http://schemas.microsoft.com/office/powerpoint/2010/main" val="1241259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1</a:t>
            </a:fld>
            <a:endParaRPr lang="fr-FR"/>
          </a:p>
        </p:txBody>
      </p:sp>
    </p:spTree>
    <p:extLst>
      <p:ext uri="{BB962C8B-B14F-4D97-AF65-F5344CB8AC3E}">
        <p14:creationId xmlns:p14="http://schemas.microsoft.com/office/powerpoint/2010/main" val="19860124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10</a:t>
            </a:fld>
            <a:endParaRPr lang="fr-FR"/>
          </a:p>
        </p:txBody>
      </p:sp>
    </p:spTree>
    <p:extLst>
      <p:ext uri="{BB962C8B-B14F-4D97-AF65-F5344CB8AC3E}">
        <p14:creationId xmlns:p14="http://schemas.microsoft.com/office/powerpoint/2010/main" val="32401444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11</a:t>
            </a:fld>
            <a:endParaRPr lang="fr-FR"/>
          </a:p>
        </p:txBody>
      </p:sp>
    </p:spTree>
    <p:extLst>
      <p:ext uri="{BB962C8B-B14F-4D97-AF65-F5344CB8AC3E}">
        <p14:creationId xmlns:p14="http://schemas.microsoft.com/office/powerpoint/2010/main" val="40318465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2</a:t>
            </a:fld>
            <a:endParaRPr lang="fr-FR"/>
          </a:p>
        </p:txBody>
      </p:sp>
    </p:spTree>
    <p:extLst>
      <p:ext uri="{BB962C8B-B14F-4D97-AF65-F5344CB8AC3E}">
        <p14:creationId xmlns:p14="http://schemas.microsoft.com/office/powerpoint/2010/main" val="38292307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3</a:t>
            </a:fld>
            <a:endParaRPr lang="fr-FR"/>
          </a:p>
        </p:txBody>
      </p:sp>
    </p:spTree>
    <p:extLst>
      <p:ext uri="{BB962C8B-B14F-4D97-AF65-F5344CB8AC3E}">
        <p14:creationId xmlns:p14="http://schemas.microsoft.com/office/powerpoint/2010/main" val="40145204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4</a:t>
            </a:fld>
            <a:endParaRPr lang="fr-FR"/>
          </a:p>
        </p:txBody>
      </p:sp>
    </p:spTree>
    <p:extLst>
      <p:ext uri="{BB962C8B-B14F-4D97-AF65-F5344CB8AC3E}">
        <p14:creationId xmlns:p14="http://schemas.microsoft.com/office/powerpoint/2010/main" val="916574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5</a:t>
            </a:fld>
            <a:endParaRPr lang="fr-FR"/>
          </a:p>
        </p:txBody>
      </p:sp>
    </p:spTree>
    <p:extLst>
      <p:ext uri="{BB962C8B-B14F-4D97-AF65-F5344CB8AC3E}">
        <p14:creationId xmlns:p14="http://schemas.microsoft.com/office/powerpoint/2010/main" val="33528387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6</a:t>
            </a:fld>
            <a:endParaRPr lang="fr-FR"/>
          </a:p>
        </p:txBody>
      </p:sp>
    </p:spTree>
    <p:extLst>
      <p:ext uri="{BB962C8B-B14F-4D97-AF65-F5344CB8AC3E}">
        <p14:creationId xmlns:p14="http://schemas.microsoft.com/office/powerpoint/2010/main" val="22136958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7</a:t>
            </a:fld>
            <a:endParaRPr lang="fr-FR"/>
          </a:p>
        </p:txBody>
      </p:sp>
    </p:spTree>
    <p:extLst>
      <p:ext uri="{BB962C8B-B14F-4D97-AF65-F5344CB8AC3E}">
        <p14:creationId xmlns:p14="http://schemas.microsoft.com/office/powerpoint/2010/main" val="13246037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8</a:t>
            </a:fld>
            <a:endParaRPr lang="fr-FR"/>
          </a:p>
        </p:txBody>
      </p:sp>
    </p:spTree>
    <p:extLst>
      <p:ext uri="{BB962C8B-B14F-4D97-AF65-F5344CB8AC3E}">
        <p14:creationId xmlns:p14="http://schemas.microsoft.com/office/powerpoint/2010/main" val="35170085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7EDBEA13-4631-46F0-AA89-C167AE8DC1F1}" type="slidenum">
              <a:rPr lang="fr-FR" smtClean="0"/>
              <a:t>9</a:t>
            </a:fld>
            <a:endParaRPr lang="fr-FR"/>
          </a:p>
        </p:txBody>
      </p:sp>
    </p:spTree>
    <p:extLst>
      <p:ext uri="{BB962C8B-B14F-4D97-AF65-F5344CB8AC3E}">
        <p14:creationId xmlns:p14="http://schemas.microsoft.com/office/powerpoint/2010/main" val="1759786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872ABE-E470-9C94-B9F9-7553A89DD6C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BC74534-19DD-FC5D-C97F-C70DACB370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8F315E2-70CE-089F-B364-560A041EBB57}"/>
              </a:ext>
            </a:extLst>
          </p:cNvPr>
          <p:cNvSpPr>
            <a:spLocks noGrp="1"/>
          </p:cNvSpPr>
          <p:nvPr>
            <p:ph type="dt" sz="half" idx="10"/>
          </p:nvPr>
        </p:nvSpPr>
        <p:spPr/>
        <p:txBody>
          <a:bodyPr/>
          <a:lstStyle/>
          <a:p>
            <a:fld id="{45C3E7C7-8CDB-47B6-8AF0-68F82BCBCD7A}" type="datetime1">
              <a:rPr lang="fr-FR" smtClean="0"/>
              <a:t>10/07/2025</a:t>
            </a:fld>
            <a:endParaRPr lang="fr-FR"/>
          </a:p>
        </p:txBody>
      </p:sp>
      <p:sp>
        <p:nvSpPr>
          <p:cNvPr id="5" name="Espace réservé du pied de page 4">
            <a:extLst>
              <a:ext uri="{FF2B5EF4-FFF2-40B4-BE49-F238E27FC236}">
                <a16:creationId xmlns:a16="http://schemas.microsoft.com/office/drawing/2014/main" id="{B81A25E5-23DE-6455-8D45-5B39A020BEF9}"/>
              </a:ext>
            </a:extLst>
          </p:cNvPr>
          <p:cNvSpPr>
            <a:spLocks noGrp="1"/>
          </p:cNvSpPr>
          <p:nvPr>
            <p:ph type="ftr" sz="quarter" idx="11"/>
          </p:nvPr>
        </p:nvSpPr>
        <p:spPr/>
        <p:txBody>
          <a:bodyPr/>
          <a:lstStyle/>
          <a:p>
            <a:r>
              <a:rPr lang="fr-FR"/>
              <a:t>Prof-TC</a:t>
            </a:r>
          </a:p>
        </p:txBody>
      </p:sp>
      <p:sp>
        <p:nvSpPr>
          <p:cNvPr id="6" name="Espace réservé du numéro de diapositive 5">
            <a:extLst>
              <a:ext uri="{FF2B5EF4-FFF2-40B4-BE49-F238E27FC236}">
                <a16:creationId xmlns:a16="http://schemas.microsoft.com/office/drawing/2014/main" id="{B19BD9FB-22ED-8C71-51AB-7EF687B43C1E}"/>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3925380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3B55AA-C162-30EB-8786-A4E66FC07D3A}"/>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21F5F1D-F93C-BA23-A43C-56BD2FEC0F85}"/>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0496C0A-4A5B-ED7E-4963-37ED28AB0076}"/>
              </a:ext>
            </a:extLst>
          </p:cNvPr>
          <p:cNvSpPr>
            <a:spLocks noGrp="1"/>
          </p:cNvSpPr>
          <p:nvPr>
            <p:ph type="dt" sz="half" idx="10"/>
          </p:nvPr>
        </p:nvSpPr>
        <p:spPr/>
        <p:txBody>
          <a:bodyPr/>
          <a:lstStyle/>
          <a:p>
            <a:fld id="{73F91597-8E66-4311-9429-E3CA9A055309}" type="datetime1">
              <a:rPr lang="fr-FR" smtClean="0"/>
              <a:t>10/07/2025</a:t>
            </a:fld>
            <a:endParaRPr lang="fr-FR"/>
          </a:p>
        </p:txBody>
      </p:sp>
      <p:sp>
        <p:nvSpPr>
          <p:cNvPr id="5" name="Espace réservé du pied de page 4">
            <a:extLst>
              <a:ext uri="{FF2B5EF4-FFF2-40B4-BE49-F238E27FC236}">
                <a16:creationId xmlns:a16="http://schemas.microsoft.com/office/drawing/2014/main" id="{21DCF62B-1648-36C5-4B10-24A29F2BD928}"/>
              </a:ext>
            </a:extLst>
          </p:cNvPr>
          <p:cNvSpPr>
            <a:spLocks noGrp="1"/>
          </p:cNvSpPr>
          <p:nvPr>
            <p:ph type="ftr" sz="quarter" idx="11"/>
          </p:nvPr>
        </p:nvSpPr>
        <p:spPr/>
        <p:txBody>
          <a:bodyPr/>
          <a:lstStyle/>
          <a:p>
            <a:r>
              <a:rPr lang="fr-FR"/>
              <a:t>Prof-TC</a:t>
            </a:r>
          </a:p>
        </p:txBody>
      </p:sp>
      <p:sp>
        <p:nvSpPr>
          <p:cNvPr id="6" name="Espace réservé du numéro de diapositive 5">
            <a:extLst>
              <a:ext uri="{FF2B5EF4-FFF2-40B4-BE49-F238E27FC236}">
                <a16:creationId xmlns:a16="http://schemas.microsoft.com/office/drawing/2014/main" id="{361E71E7-830B-ADAD-6477-4BB0CE753B29}"/>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1602842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42789DD-5604-F448-31D0-064010A4D119}"/>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A4B1AFD2-D04D-071E-5F8B-325E9F80E933}"/>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ABE996C-B5BA-C499-6D9F-83C0A2D0DDEB}"/>
              </a:ext>
            </a:extLst>
          </p:cNvPr>
          <p:cNvSpPr>
            <a:spLocks noGrp="1"/>
          </p:cNvSpPr>
          <p:nvPr>
            <p:ph type="dt" sz="half" idx="10"/>
          </p:nvPr>
        </p:nvSpPr>
        <p:spPr/>
        <p:txBody>
          <a:bodyPr/>
          <a:lstStyle/>
          <a:p>
            <a:fld id="{0A5F9806-A944-441D-AF39-41097264B507}" type="datetime1">
              <a:rPr lang="fr-FR" smtClean="0"/>
              <a:t>10/07/2025</a:t>
            </a:fld>
            <a:endParaRPr lang="fr-FR"/>
          </a:p>
        </p:txBody>
      </p:sp>
      <p:sp>
        <p:nvSpPr>
          <p:cNvPr id="5" name="Espace réservé du pied de page 4">
            <a:extLst>
              <a:ext uri="{FF2B5EF4-FFF2-40B4-BE49-F238E27FC236}">
                <a16:creationId xmlns:a16="http://schemas.microsoft.com/office/drawing/2014/main" id="{BC395AC7-9CFB-6E28-284E-01C7383906B6}"/>
              </a:ext>
            </a:extLst>
          </p:cNvPr>
          <p:cNvSpPr>
            <a:spLocks noGrp="1"/>
          </p:cNvSpPr>
          <p:nvPr>
            <p:ph type="ftr" sz="quarter" idx="11"/>
          </p:nvPr>
        </p:nvSpPr>
        <p:spPr/>
        <p:txBody>
          <a:bodyPr/>
          <a:lstStyle/>
          <a:p>
            <a:r>
              <a:rPr lang="fr-FR"/>
              <a:t>Prof-TC</a:t>
            </a:r>
          </a:p>
        </p:txBody>
      </p:sp>
      <p:sp>
        <p:nvSpPr>
          <p:cNvPr id="6" name="Espace réservé du numéro de diapositive 5">
            <a:extLst>
              <a:ext uri="{FF2B5EF4-FFF2-40B4-BE49-F238E27FC236}">
                <a16:creationId xmlns:a16="http://schemas.microsoft.com/office/drawing/2014/main" id="{1231EE02-D6F3-A2FF-85DF-BF04C4EF0767}"/>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390313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240FAA-43BE-3903-6020-68EFD250CE7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5358784-EDB9-75C0-B16A-46C3F2218BF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65D9D3F-FE02-95AA-F7B9-E761F4AC194A}"/>
              </a:ext>
            </a:extLst>
          </p:cNvPr>
          <p:cNvSpPr>
            <a:spLocks noGrp="1"/>
          </p:cNvSpPr>
          <p:nvPr>
            <p:ph type="dt" sz="half" idx="10"/>
          </p:nvPr>
        </p:nvSpPr>
        <p:spPr/>
        <p:txBody>
          <a:bodyPr/>
          <a:lstStyle/>
          <a:p>
            <a:fld id="{9609ABAF-DEEB-4024-BBBA-6E58EEE85083}" type="datetime1">
              <a:rPr lang="fr-FR" smtClean="0"/>
              <a:t>10/07/2025</a:t>
            </a:fld>
            <a:endParaRPr lang="fr-FR"/>
          </a:p>
        </p:txBody>
      </p:sp>
      <p:sp>
        <p:nvSpPr>
          <p:cNvPr id="5" name="Espace réservé du pied de page 4">
            <a:extLst>
              <a:ext uri="{FF2B5EF4-FFF2-40B4-BE49-F238E27FC236}">
                <a16:creationId xmlns:a16="http://schemas.microsoft.com/office/drawing/2014/main" id="{7D15B408-08AA-0D27-05E5-FBAD9EA6A2FE}"/>
              </a:ext>
            </a:extLst>
          </p:cNvPr>
          <p:cNvSpPr>
            <a:spLocks noGrp="1"/>
          </p:cNvSpPr>
          <p:nvPr>
            <p:ph type="ftr" sz="quarter" idx="11"/>
          </p:nvPr>
        </p:nvSpPr>
        <p:spPr/>
        <p:txBody>
          <a:bodyPr/>
          <a:lstStyle/>
          <a:p>
            <a:r>
              <a:rPr lang="fr-FR"/>
              <a:t>Prof-TC</a:t>
            </a:r>
          </a:p>
        </p:txBody>
      </p:sp>
      <p:sp>
        <p:nvSpPr>
          <p:cNvPr id="6" name="Espace réservé du numéro de diapositive 5">
            <a:extLst>
              <a:ext uri="{FF2B5EF4-FFF2-40B4-BE49-F238E27FC236}">
                <a16:creationId xmlns:a16="http://schemas.microsoft.com/office/drawing/2014/main" id="{5981120D-AEBE-8BA4-788F-A7075A334980}"/>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3050032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F8EFE7-A31F-BCD5-6A4C-6AD4EC27641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210B580-F2A9-68A0-9485-8F8D2E22C3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0DF9039B-525C-73B3-A03B-2720E82F05D3}"/>
              </a:ext>
            </a:extLst>
          </p:cNvPr>
          <p:cNvSpPr>
            <a:spLocks noGrp="1"/>
          </p:cNvSpPr>
          <p:nvPr>
            <p:ph type="dt" sz="half" idx="10"/>
          </p:nvPr>
        </p:nvSpPr>
        <p:spPr/>
        <p:txBody>
          <a:bodyPr/>
          <a:lstStyle/>
          <a:p>
            <a:fld id="{DC3C482B-890A-4CEC-95AD-5CAB5D7CC20D}" type="datetime1">
              <a:rPr lang="fr-FR" smtClean="0"/>
              <a:t>10/07/2025</a:t>
            </a:fld>
            <a:endParaRPr lang="fr-FR"/>
          </a:p>
        </p:txBody>
      </p:sp>
      <p:sp>
        <p:nvSpPr>
          <p:cNvPr id="5" name="Espace réservé du pied de page 4">
            <a:extLst>
              <a:ext uri="{FF2B5EF4-FFF2-40B4-BE49-F238E27FC236}">
                <a16:creationId xmlns:a16="http://schemas.microsoft.com/office/drawing/2014/main" id="{4DE6F326-62A1-A8F8-82FB-9D14EEF4E6C9}"/>
              </a:ext>
            </a:extLst>
          </p:cNvPr>
          <p:cNvSpPr>
            <a:spLocks noGrp="1"/>
          </p:cNvSpPr>
          <p:nvPr>
            <p:ph type="ftr" sz="quarter" idx="11"/>
          </p:nvPr>
        </p:nvSpPr>
        <p:spPr/>
        <p:txBody>
          <a:bodyPr/>
          <a:lstStyle/>
          <a:p>
            <a:r>
              <a:rPr lang="fr-FR"/>
              <a:t>Prof-TC</a:t>
            </a:r>
          </a:p>
        </p:txBody>
      </p:sp>
      <p:sp>
        <p:nvSpPr>
          <p:cNvPr id="6" name="Espace réservé du numéro de diapositive 5">
            <a:extLst>
              <a:ext uri="{FF2B5EF4-FFF2-40B4-BE49-F238E27FC236}">
                <a16:creationId xmlns:a16="http://schemas.microsoft.com/office/drawing/2014/main" id="{E963910F-0F87-98F5-C8EE-D191C71FB097}"/>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2090605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0086A5-DE6B-4842-813D-EE288CE2F9A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263F4D4-0635-0CBE-8C87-77731320F06E}"/>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0680C61D-32EB-33D9-CE79-905C919D8834}"/>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60368DF-FC31-6EDA-5BA1-F95AC7E44B7C}"/>
              </a:ext>
            </a:extLst>
          </p:cNvPr>
          <p:cNvSpPr>
            <a:spLocks noGrp="1"/>
          </p:cNvSpPr>
          <p:nvPr>
            <p:ph type="dt" sz="half" idx="10"/>
          </p:nvPr>
        </p:nvSpPr>
        <p:spPr/>
        <p:txBody>
          <a:bodyPr/>
          <a:lstStyle/>
          <a:p>
            <a:fld id="{1C3BB31B-154F-4892-A01D-A58651BA35B3}" type="datetime1">
              <a:rPr lang="fr-FR" smtClean="0"/>
              <a:t>10/07/2025</a:t>
            </a:fld>
            <a:endParaRPr lang="fr-FR"/>
          </a:p>
        </p:txBody>
      </p:sp>
      <p:sp>
        <p:nvSpPr>
          <p:cNvPr id="6" name="Espace réservé du pied de page 5">
            <a:extLst>
              <a:ext uri="{FF2B5EF4-FFF2-40B4-BE49-F238E27FC236}">
                <a16:creationId xmlns:a16="http://schemas.microsoft.com/office/drawing/2014/main" id="{A8FADEAD-A4E3-6FDD-59F1-8F9887CE6ABE}"/>
              </a:ext>
            </a:extLst>
          </p:cNvPr>
          <p:cNvSpPr>
            <a:spLocks noGrp="1"/>
          </p:cNvSpPr>
          <p:nvPr>
            <p:ph type="ftr" sz="quarter" idx="11"/>
          </p:nvPr>
        </p:nvSpPr>
        <p:spPr/>
        <p:txBody>
          <a:bodyPr/>
          <a:lstStyle/>
          <a:p>
            <a:r>
              <a:rPr lang="fr-FR"/>
              <a:t>Prof-TC</a:t>
            </a:r>
          </a:p>
        </p:txBody>
      </p:sp>
      <p:sp>
        <p:nvSpPr>
          <p:cNvPr id="7" name="Espace réservé du numéro de diapositive 6">
            <a:extLst>
              <a:ext uri="{FF2B5EF4-FFF2-40B4-BE49-F238E27FC236}">
                <a16:creationId xmlns:a16="http://schemas.microsoft.com/office/drawing/2014/main" id="{5EE913B7-724E-80C2-1E01-D8806266FCE1}"/>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2612040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243551-E3F6-AA97-73B4-1FF9F5D38252}"/>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C902513B-D8E6-9C44-3762-2B5DE85415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7DC3566-3E9A-24FD-8B46-4E2E531A0D8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E4FEFD8-2742-2189-9464-59BB0487769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C520050D-143B-12A4-6618-008A14C0E651}"/>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7339AF0-9AC3-1EAD-7F32-C291C8D7AD8E}"/>
              </a:ext>
            </a:extLst>
          </p:cNvPr>
          <p:cNvSpPr>
            <a:spLocks noGrp="1"/>
          </p:cNvSpPr>
          <p:nvPr>
            <p:ph type="dt" sz="half" idx="10"/>
          </p:nvPr>
        </p:nvSpPr>
        <p:spPr/>
        <p:txBody>
          <a:bodyPr/>
          <a:lstStyle/>
          <a:p>
            <a:fld id="{79C2B8C1-7DAD-4625-B938-85B0503E8869}" type="datetime1">
              <a:rPr lang="fr-FR" smtClean="0"/>
              <a:t>10/07/2025</a:t>
            </a:fld>
            <a:endParaRPr lang="fr-FR"/>
          </a:p>
        </p:txBody>
      </p:sp>
      <p:sp>
        <p:nvSpPr>
          <p:cNvPr id="8" name="Espace réservé du pied de page 7">
            <a:extLst>
              <a:ext uri="{FF2B5EF4-FFF2-40B4-BE49-F238E27FC236}">
                <a16:creationId xmlns:a16="http://schemas.microsoft.com/office/drawing/2014/main" id="{CED2762A-89ED-79FE-50DB-8D260DDA5976}"/>
              </a:ext>
            </a:extLst>
          </p:cNvPr>
          <p:cNvSpPr>
            <a:spLocks noGrp="1"/>
          </p:cNvSpPr>
          <p:nvPr>
            <p:ph type="ftr" sz="quarter" idx="11"/>
          </p:nvPr>
        </p:nvSpPr>
        <p:spPr/>
        <p:txBody>
          <a:bodyPr/>
          <a:lstStyle/>
          <a:p>
            <a:r>
              <a:rPr lang="fr-FR"/>
              <a:t>Prof-TC</a:t>
            </a:r>
          </a:p>
        </p:txBody>
      </p:sp>
      <p:sp>
        <p:nvSpPr>
          <p:cNvPr id="9" name="Espace réservé du numéro de diapositive 8">
            <a:extLst>
              <a:ext uri="{FF2B5EF4-FFF2-40B4-BE49-F238E27FC236}">
                <a16:creationId xmlns:a16="http://schemas.microsoft.com/office/drawing/2014/main" id="{34CC2562-8499-0226-3F9A-1AF17B70BCA3}"/>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4181469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C391B9-DB16-A4C9-490A-A38389EC09DF}"/>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228D9A0E-E6EF-57CE-0E07-EC3ABFCD15C0}"/>
              </a:ext>
            </a:extLst>
          </p:cNvPr>
          <p:cNvSpPr>
            <a:spLocks noGrp="1"/>
          </p:cNvSpPr>
          <p:nvPr>
            <p:ph type="dt" sz="half" idx="10"/>
          </p:nvPr>
        </p:nvSpPr>
        <p:spPr/>
        <p:txBody>
          <a:bodyPr/>
          <a:lstStyle/>
          <a:p>
            <a:fld id="{BDC9F27F-88A4-4731-9F2F-977E9F8E745A}" type="datetime1">
              <a:rPr lang="fr-FR" smtClean="0"/>
              <a:t>10/07/2025</a:t>
            </a:fld>
            <a:endParaRPr lang="fr-FR"/>
          </a:p>
        </p:txBody>
      </p:sp>
      <p:sp>
        <p:nvSpPr>
          <p:cNvPr id="4" name="Espace réservé du pied de page 3">
            <a:extLst>
              <a:ext uri="{FF2B5EF4-FFF2-40B4-BE49-F238E27FC236}">
                <a16:creationId xmlns:a16="http://schemas.microsoft.com/office/drawing/2014/main" id="{079096F4-2EA0-5D5B-0B71-EF877AD5925D}"/>
              </a:ext>
            </a:extLst>
          </p:cNvPr>
          <p:cNvSpPr>
            <a:spLocks noGrp="1"/>
          </p:cNvSpPr>
          <p:nvPr>
            <p:ph type="ftr" sz="quarter" idx="11"/>
          </p:nvPr>
        </p:nvSpPr>
        <p:spPr/>
        <p:txBody>
          <a:bodyPr/>
          <a:lstStyle/>
          <a:p>
            <a:r>
              <a:rPr lang="fr-FR"/>
              <a:t>Prof-TC</a:t>
            </a:r>
          </a:p>
        </p:txBody>
      </p:sp>
      <p:sp>
        <p:nvSpPr>
          <p:cNvPr id="5" name="Espace réservé du numéro de diapositive 4">
            <a:extLst>
              <a:ext uri="{FF2B5EF4-FFF2-40B4-BE49-F238E27FC236}">
                <a16:creationId xmlns:a16="http://schemas.microsoft.com/office/drawing/2014/main" id="{A11D3648-7CF3-B592-4AA3-B9BD3F9F984C}"/>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1564444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5F34267-7130-8A7F-8D95-BBEA1A435663}"/>
              </a:ext>
            </a:extLst>
          </p:cNvPr>
          <p:cNvSpPr>
            <a:spLocks noGrp="1"/>
          </p:cNvSpPr>
          <p:nvPr>
            <p:ph type="dt" sz="half" idx="10"/>
          </p:nvPr>
        </p:nvSpPr>
        <p:spPr/>
        <p:txBody>
          <a:bodyPr/>
          <a:lstStyle/>
          <a:p>
            <a:fld id="{0A74A163-A1CE-4ACD-968D-64AD5C962EA8}" type="datetime1">
              <a:rPr lang="fr-FR" smtClean="0"/>
              <a:t>10/07/2025</a:t>
            </a:fld>
            <a:endParaRPr lang="fr-FR"/>
          </a:p>
        </p:txBody>
      </p:sp>
      <p:sp>
        <p:nvSpPr>
          <p:cNvPr id="3" name="Espace réservé du pied de page 2">
            <a:extLst>
              <a:ext uri="{FF2B5EF4-FFF2-40B4-BE49-F238E27FC236}">
                <a16:creationId xmlns:a16="http://schemas.microsoft.com/office/drawing/2014/main" id="{D35FC692-3556-1CF1-5D28-CD8F4A0F5947}"/>
              </a:ext>
            </a:extLst>
          </p:cNvPr>
          <p:cNvSpPr>
            <a:spLocks noGrp="1"/>
          </p:cNvSpPr>
          <p:nvPr>
            <p:ph type="ftr" sz="quarter" idx="11"/>
          </p:nvPr>
        </p:nvSpPr>
        <p:spPr/>
        <p:txBody>
          <a:bodyPr/>
          <a:lstStyle/>
          <a:p>
            <a:r>
              <a:rPr lang="fr-FR"/>
              <a:t>Prof-TC</a:t>
            </a:r>
          </a:p>
        </p:txBody>
      </p:sp>
      <p:sp>
        <p:nvSpPr>
          <p:cNvPr id="4" name="Espace réservé du numéro de diapositive 3">
            <a:extLst>
              <a:ext uri="{FF2B5EF4-FFF2-40B4-BE49-F238E27FC236}">
                <a16:creationId xmlns:a16="http://schemas.microsoft.com/office/drawing/2014/main" id="{A9ABD4AF-F079-4F49-4148-2EA91733C761}"/>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1303930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B2B905-A09E-781A-2299-6BDCDC9EE55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E3F94CB5-C607-8761-0E34-79EEC547C3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7CA34FA9-CF9F-0586-5C73-F009CDD48C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E6EEF48-77D3-BC67-31DD-A62E4671C259}"/>
              </a:ext>
            </a:extLst>
          </p:cNvPr>
          <p:cNvSpPr>
            <a:spLocks noGrp="1"/>
          </p:cNvSpPr>
          <p:nvPr>
            <p:ph type="dt" sz="half" idx="10"/>
          </p:nvPr>
        </p:nvSpPr>
        <p:spPr/>
        <p:txBody>
          <a:bodyPr/>
          <a:lstStyle/>
          <a:p>
            <a:fld id="{F3813511-ACE1-43CF-9D14-1F45F9B6D5A1}" type="datetime1">
              <a:rPr lang="fr-FR" smtClean="0"/>
              <a:t>10/07/2025</a:t>
            </a:fld>
            <a:endParaRPr lang="fr-FR"/>
          </a:p>
        </p:txBody>
      </p:sp>
      <p:sp>
        <p:nvSpPr>
          <p:cNvPr id="6" name="Espace réservé du pied de page 5">
            <a:extLst>
              <a:ext uri="{FF2B5EF4-FFF2-40B4-BE49-F238E27FC236}">
                <a16:creationId xmlns:a16="http://schemas.microsoft.com/office/drawing/2014/main" id="{F78B7F94-0E26-CC71-3CF9-EDB7E6072859}"/>
              </a:ext>
            </a:extLst>
          </p:cNvPr>
          <p:cNvSpPr>
            <a:spLocks noGrp="1"/>
          </p:cNvSpPr>
          <p:nvPr>
            <p:ph type="ftr" sz="quarter" idx="11"/>
          </p:nvPr>
        </p:nvSpPr>
        <p:spPr/>
        <p:txBody>
          <a:bodyPr/>
          <a:lstStyle/>
          <a:p>
            <a:r>
              <a:rPr lang="fr-FR"/>
              <a:t>Prof-TC</a:t>
            </a:r>
          </a:p>
        </p:txBody>
      </p:sp>
      <p:sp>
        <p:nvSpPr>
          <p:cNvPr id="7" name="Espace réservé du numéro de diapositive 6">
            <a:extLst>
              <a:ext uri="{FF2B5EF4-FFF2-40B4-BE49-F238E27FC236}">
                <a16:creationId xmlns:a16="http://schemas.microsoft.com/office/drawing/2014/main" id="{84FF3B34-9313-A83C-A266-5DA4082A4C08}"/>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4131400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8B58F7-EF31-4023-D772-BADE84D7372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538A7E0-EA4A-D499-FA1F-76D8BF62C6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5DA40188-C727-5CF7-2B48-09F3D9C506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EAD568E-E019-B6E4-B0ED-8D8246C1B1D4}"/>
              </a:ext>
            </a:extLst>
          </p:cNvPr>
          <p:cNvSpPr>
            <a:spLocks noGrp="1"/>
          </p:cNvSpPr>
          <p:nvPr>
            <p:ph type="dt" sz="half" idx="10"/>
          </p:nvPr>
        </p:nvSpPr>
        <p:spPr/>
        <p:txBody>
          <a:bodyPr/>
          <a:lstStyle/>
          <a:p>
            <a:fld id="{4362D16D-4815-4603-A21A-37F7ADF86A35}" type="datetime1">
              <a:rPr lang="fr-FR" smtClean="0"/>
              <a:t>10/07/2025</a:t>
            </a:fld>
            <a:endParaRPr lang="fr-FR"/>
          </a:p>
        </p:txBody>
      </p:sp>
      <p:sp>
        <p:nvSpPr>
          <p:cNvPr id="6" name="Espace réservé du pied de page 5">
            <a:extLst>
              <a:ext uri="{FF2B5EF4-FFF2-40B4-BE49-F238E27FC236}">
                <a16:creationId xmlns:a16="http://schemas.microsoft.com/office/drawing/2014/main" id="{8F0CB262-F9C8-4281-D327-3529678DD3F4}"/>
              </a:ext>
            </a:extLst>
          </p:cNvPr>
          <p:cNvSpPr>
            <a:spLocks noGrp="1"/>
          </p:cNvSpPr>
          <p:nvPr>
            <p:ph type="ftr" sz="quarter" idx="11"/>
          </p:nvPr>
        </p:nvSpPr>
        <p:spPr/>
        <p:txBody>
          <a:bodyPr/>
          <a:lstStyle/>
          <a:p>
            <a:r>
              <a:rPr lang="fr-FR"/>
              <a:t>Prof-TC</a:t>
            </a:r>
          </a:p>
        </p:txBody>
      </p:sp>
      <p:sp>
        <p:nvSpPr>
          <p:cNvPr id="7" name="Espace réservé du numéro de diapositive 6">
            <a:extLst>
              <a:ext uri="{FF2B5EF4-FFF2-40B4-BE49-F238E27FC236}">
                <a16:creationId xmlns:a16="http://schemas.microsoft.com/office/drawing/2014/main" id="{F571F80B-FB8E-9D02-1F03-8980C848A9FA}"/>
              </a:ext>
            </a:extLst>
          </p:cNvPr>
          <p:cNvSpPr>
            <a:spLocks noGrp="1"/>
          </p:cNvSpPr>
          <p:nvPr>
            <p:ph type="sldNum" sz="quarter" idx="12"/>
          </p:nvPr>
        </p:nvSpPr>
        <p:spPr/>
        <p:txBody>
          <a:bodyPr/>
          <a:lstStyle/>
          <a:p>
            <a:fld id="{9F685A3E-F755-4605-8D2D-1C7CC6632459}" type="slidenum">
              <a:rPr lang="fr-FR" smtClean="0"/>
              <a:t>‹N°›</a:t>
            </a:fld>
            <a:endParaRPr lang="fr-FR"/>
          </a:p>
        </p:txBody>
      </p:sp>
    </p:spTree>
    <p:extLst>
      <p:ext uri="{BB962C8B-B14F-4D97-AF65-F5344CB8AC3E}">
        <p14:creationId xmlns:p14="http://schemas.microsoft.com/office/powerpoint/2010/main" val="1402137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D8928DC-7F99-2333-C24C-AC6D6C8197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E973E1A2-5A7A-7F73-436D-A348A97834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4D7A78D-D1E5-A6FC-8D2D-3A499115A2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D0C8E0-EBE6-4139-A885-B48C2CC6E427}" type="datetime1">
              <a:rPr lang="fr-FR" smtClean="0"/>
              <a:t>10/07/2025</a:t>
            </a:fld>
            <a:endParaRPr lang="fr-FR"/>
          </a:p>
        </p:txBody>
      </p:sp>
      <p:sp>
        <p:nvSpPr>
          <p:cNvPr id="5" name="Espace réservé du pied de page 4">
            <a:extLst>
              <a:ext uri="{FF2B5EF4-FFF2-40B4-BE49-F238E27FC236}">
                <a16:creationId xmlns:a16="http://schemas.microsoft.com/office/drawing/2014/main" id="{726624AB-EC8D-095B-957C-AA8F9A4562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Prof-TC</a:t>
            </a:r>
          </a:p>
        </p:txBody>
      </p:sp>
      <p:sp>
        <p:nvSpPr>
          <p:cNvPr id="6" name="Espace réservé du numéro de diapositive 5">
            <a:extLst>
              <a:ext uri="{FF2B5EF4-FFF2-40B4-BE49-F238E27FC236}">
                <a16:creationId xmlns:a16="http://schemas.microsoft.com/office/drawing/2014/main" id="{46BD2755-3549-4236-8922-DCDFC7497F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685A3E-F755-4605-8D2D-1C7CC6632459}" type="slidenum">
              <a:rPr lang="fr-FR" smtClean="0"/>
              <a:t>‹N°›</a:t>
            </a:fld>
            <a:endParaRPr lang="fr-FR"/>
          </a:p>
        </p:txBody>
      </p:sp>
    </p:spTree>
    <p:extLst>
      <p:ext uri="{BB962C8B-B14F-4D97-AF65-F5344CB8AC3E}">
        <p14:creationId xmlns:p14="http://schemas.microsoft.com/office/powerpoint/2010/main" val="39331118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google.fr/url?sa=i&amp;rct=j&amp;q=&amp;esrc=s&amp;source=images&amp;cd=&amp;ved=2ahUKEwiO0Jycws7jAhWwBWMBHdMLDqQQjRx6BAgBEAU&amp;url=https%3A%2F%2Fwww.lachimie.net%2Findex.php%3Fpage%3D60&amp;psig=AOvVaw21mwBwdiounX1H8o5XZucE&amp;ust=1564090722872977"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gif"/></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4.emf"/><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6" name="ZoneTexte 5">
            <a:extLst>
              <a:ext uri="{FF2B5EF4-FFF2-40B4-BE49-F238E27FC236}">
                <a16:creationId xmlns:a16="http://schemas.microsoft.com/office/drawing/2014/main" id="{8E1EF46F-BFFD-EC1E-3EBA-34FDDB5B9655}"/>
              </a:ext>
            </a:extLst>
          </p:cNvPr>
          <p:cNvSpPr txBox="1"/>
          <p:nvPr/>
        </p:nvSpPr>
        <p:spPr>
          <a:xfrm>
            <a:off x="2354" y="0"/>
            <a:ext cx="12189646" cy="646331"/>
          </a:xfrm>
          <a:prstGeom prst="rect">
            <a:avLst/>
          </a:prstGeom>
          <a:noFill/>
        </p:spPr>
        <p:txBody>
          <a:bodyPr wrap="square">
            <a:spAutoFit/>
          </a:bodyPr>
          <a:lstStyle/>
          <a:p>
            <a:pPr algn="ctr"/>
            <a:r>
              <a:rPr lang="fr-FR" sz="3600" b="1" dirty="0">
                <a:solidFill>
                  <a:srgbClr val="FF0000"/>
                </a:solidFill>
                <a:effectLst/>
                <a:latin typeface="Comic Sans MS" panose="030F0702030302020204" pitchFamily="66" charset="0"/>
                <a:ea typeface="Calibri" panose="020F0502020204030204" pitchFamily="34" charset="0"/>
                <a:cs typeface="Arial" panose="020B0604020202020204" pitchFamily="34" charset="0"/>
              </a:rPr>
              <a:t>CLASSIFICATION DES ELEMENTS CHIMIQUES</a:t>
            </a:r>
            <a:endParaRPr lang="fr-FR" sz="3600" dirty="0"/>
          </a:p>
        </p:txBody>
      </p:sp>
      <p:sp>
        <p:nvSpPr>
          <p:cNvPr id="8" name="ZoneTexte 7">
            <a:extLst>
              <a:ext uri="{FF2B5EF4-FFF2-40B4-BE49-F238E27FC236}">
                <a16:creationId xmlns:a16="http://schemas.microsoft.com/office/drawing/2014/main" id="{0BFCF95A-06F6-4E49-44E0-1CAD8D7C9C3F}"/>
              </a:ext>
            </a:extLst>
          </p:cNvPr>
          <p:cNvSpPr txBox="1"/>
          <p:nvPr/>
        </p:nvSpPr>
        <p:spPr>
          <a:xfrm>
            <a:off x="0" y="2305615"/>
            <a:ext cx="12192000" cy="2246769"/>
          </a:xfrm>
          <a:prstGeom prst="rect">
            <a:avLst/>
          </a:prstGeom>
          <a:noFill/>
        </p:spPr>
        <p:txBody>
          <a:bodyPr wrap="square">
            <a:spAutoFit/>
          </a:bodyPr>
          <a:lstStyle/>
          <a:p>
            <a:pPr algn="ctr"/>
            <a:r>
              <a:rPr lang="fr-FR" sz="2800" b="1" dirty="0">
                <a:solidFill>
                  <a:srgbClr val="0070C0"/>
                </a:solidFill>
                <a:effectLst/>
                <a:latin typeface="Comic Sans MS" panose="030F0702030302020204" pitchFamily="66" charset="0"/>
                <a:ea typeface="Calibri" panose="020F0502020204030204" pitchFamily="34" charset="0"/>
                <a:cs typeface="Arial" panose="020B0604020202020204" pitchFamily="34" charset="0"/>
              </a:rPr>
              <a:t>Physique Chimie</a:t>
            </a:r>
          </a:p>
          <a:p>
            <a:pPr algn="ctr"/>
            <a:endParaRPr lang="fr-FR" sz="2800" b="1" dirty="0">
              <a:solidFill>
                <a:srgbClr val="0070C0"/>
              </a:solidFill>
              <a:latin typeface="Comic Sans MS" panose="030F0702030302020204" pitchFamily="66" charset="0"/>
              <a:cs typeface="Arial" panose="020B0604020202020204" pitchFamily="34" charset="0"/>
            </a:endParaRPr>
          </a:p>
          <a:p>
            <a:pPr algn="ctr"/>
            <a:r>
              <a:rPr lang="fr-FR" sz="2800" b="1" dirty="0">
                <a:solidFill>
                  <a:srgbClr val="0070C0"/>
                </a:solidFill>
                <a:latin typeface="Comic Sans MS" panose="030F0702030302020204" pitchFamily="66" charset="0"/>
                <a:cs typeface="Arial" panose="020B0604020202020204" pitchFamily="34" charset="0"/>
              </a:rPr>
              <a:t>Seconde</a:t>
            </a:r>
          </a:p>
          <a:p>
            <a:pPr algn="ctr"/>
            <a:endParaRPr lang="fr-FR" sz="2800" b="1" dirty="0">
              <a:solidFill>
                <a:srgbClr val="0070C0"/>
              </a:solidFill>
              <a:latin typeface="Comic Sans MS" panose="030F0702030302020204" pitchFamily="66" charset="0"/>
              <a:cs typeface="Arial" panose="020B0604020202020204" pitchFamily="34" charset="0"/>
            </a:endParaRPr>
          </a:p>
          <a:p>
            <a:pPr algn="ctr"/>
            <a:r>
              <a:rPr lang="fr-FR" sz="2800" b="1" dirty="0">
                <a:solidFill>
                  <a:srgbClr val="0070C0"/>
                </a:solidFill>
                <a:latin typeface="Comic Sans MS" panose="030F0702030302020204" pitchFamily="66" charset="0"/>
                <a:cs typeface="Arial" panose="020B0604020202020204" pitchFamily="34" charset="0"/>
              </a:rPr>
              <a:t>www.prof-tc.fr</a:t>
            </a:r>
            <a:endParaRPr lang="fr-FR" sz="2800" dirty="0">
              <a:solidFill>
                <a:srgbClr val="0070C0"/>
              </a:solidFill>
            </a:endParaRPr>
          </a:p>
        </p:txBody>
      </p:sp>
    </p:spTree>
    <p:extLst>
      <p:ext uri="{BB962C8B-B14F-4D97-AF65-F5344CB8AC3E}">
        <p14:creationId xmlns:p14="http://schemas.microsoft.com/office/powerpoint/2010/main" val="2402774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3" name="ZoneTexte 2">
            <a:extLst>
              <a:ext uri="{FF2B5EF4-FFF2-40B4-BE49-F238E27FC236}">
                <a16:creationId xmlns:a16="http://schemas.microsoft.com/office/drawing/2014/main" id="{939DBC52-E9F5-FC98-CE1E-FA77CD2C589A}"/>
              </a:ext>
            </a:extLst>
          </p:cNvPr>
          <p:cNvSpPr txBox="1"/>
          <p:nvPr/>
        </p:nvSpPr>
        <p:spPr>
          <a:xfrm>
            <a:off x="-2202" y="0"/>
            <a:ext cx="12192000" cy="531877"/>
          </a:xfrm>
          <a:prstGeom prst="rect">
            <a:avLst/>
          </a:prstGeom>
          <a:noFill/>
        </p:spPr>
        <p:txBody>
          <a:bodyPr wrap="square">
            <a:spAutoFit/>
          </a:bodyPr>
          <a:lstStyle/>
          <a:p>
            <a:pPr algn="ctr">
              <a:lnSpc>
                <a:spcPct val="107000"/>
              </a:lnSpc>
              <a:spcAft>
                <a:spcPts val="800"/>
              </a:spcAft>
            </a:pPr>
            <a:r>
              <a:rPr lang="fr-FR" sz="2800" b="1" dirty="0">
                <a:solidFill>
                  <a:srgbClr val="FF0000"/>
                </a:solidFill>
                <a:effectLst/>
                <a:latin typeface="Comic Sans MS" panose="030F0702030302020204" pitchFamily="66" charset="0"/>
                <a:ea typeface="Calibri" panose="020F0502020204030204" pitchFamily="34" charset="0"/>
                <a:cs typeface="Arial" panose="020B0604020202020204" pitchFamily="34" charset="0"/>
              </a:rPr>
              <a:t>3 - Stabilité d'un élément chimique</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ZoneTexte 5">
            <a:extLst>
              <a:ext uri="{FF2B5EF4-FFF2-40B4-BE49-F238E27FC236}">
                <a16:creationId xmlns:a16="http://schemas.microsoft.com/office/drawing/2014/main" id="{5AA0E86F-D55A-600E-CB61-1A3778B952CC}"/>
              </a:ext>
            </a:extLst>
          </p:cNvPr>
          <p:cNvSpPr txBox="1"/>
          <p:nvPr/>
        </p:nvSpPr>
        <p:spPr>
          <a:xfrm>
            <a:off x="0" y="602786"/>
            <a:ext cx="12192000" cy="4227760"/>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Calibri" panose="020F0502020204030204" pitchFamily="34" charset="0"/>
                <a:cs typeface="Arial" panose="020B0604020202020204" pitchFamily="34" charset="0"/>
              </a:rPr>
              <a:t>Les gaz nobles constituent la famille d’éléments chimiques située dans la 18</a:t>
            </a:r>
            <a:r>
              <a:rPr lang="fr-FR" sz="2400" baseline="30000" dirty="0">
                <a:effectLst/>
                <a:latin typeface="Comic Sans MS" panose="030F0702030302020204" pitchFamily="66" charset="0"/>
                <a:ea typeface="Calibri" panose="020F0502020204030204" pitchFamily="34" charset="0"/>
                <a:cs typeface="Arial" panose="020B0604020202020204" pitchFamily="34" charset="0"/>
              </a:rPr>
              <a:t>ème</a:t>
            </a:r>
            <a:r>
              <a:rPr lang="fr-FR" sz="2400" dirty="0">
                <a:effectLst/>
                <a:latin typeface="Comic Sans MS" panose="030F0702030302020204" pitchFamily="66" charset="0"/>
                <a:ea typeface="Calibri" panose="020F0502020204030204" pitchFamily="34" charset="0"/>
                <a:cs typeface="Arial" panose="020B0604020202020204" pitchFamily="34" charset="0"/>
              </a:rPr>
              <a:t> colonne du tableau périodique. Les atomes de ces éléments présentent une grande inertie chimique: ils ne forment pas d’ions et ne participent que rarement à des transformations chimiques. Ceci s’explique par la configuration électronique de leur couche de </a:t>
            </a:r>
            <a:r>
              <a:rPr lang="fr-FR" sz="2400" dirty="0">
                <a:latin typeface="Comic Sans MS" panose="030F0702030302020204" pitchFamily="66" charset="0"/>
                <a:cs typeface="Arial" panose="020B0604020202020204" pitchFamily="34" charset="0"/>
              </a:rPr>
              <a:t>valence.</a:t>
            </a:r>
          </a:p>
          <a:p>
            <a:pPr algn="just">
              <a:lnSpc>
                <a:spcPct val="107000"/>
              </a:lnSpc>
              <a:spcAft>
                <a:spcPts val="800"/>
              </a:spcAft>
            </a:pPr>
            <a:r>
              <a:rPr lang="fr-FR" sz="2400" dirty="0">
                <a:latin typeface="Comic Sans MS" panose="030F0702030302020204" pitchFamily="66" charset="0"/>
                <a:cs typeface="Arial" panose="020B0604020202020204" pitchFamily="34" charset="0"/>
              </a:rPr>
              <a:t>Les atomes des éléments de la famille des gaz nobles présentent une grande stabilité chimique due à leur couche de valence saturée, à 2 électrons pour l’hélium He et à 8 électrons pour le néon Ne et l’argon Ar.</a:t>
            </a:r>
          </a:p>
          <a:p>
            <a:pPr algn="just">
              <a:lnSpc>
                <a:spcPct val="107000"/>
              </a:lnSpc>
              <a:spcAft>
                <a:spcPts val="800"/>
              </a:spcAft>
            </a:pPr>
            <a:r>
              <a:rPr lang="fr-FR" sz="2400" dirty="0">
                <a:latin typeface="Comic Sans MS" panose="030F0702030302020204" pitchFamily="66" charset="0"/>
                <a:cs typeface="Arial" panose="020B0604020202020204" pitchFamily="34" charset="0"/>
              </a:rPr>
              <a:t>Les atomes des autres éléments chimiques ont une configuration électronique non saturée: ils ne sont pas stables.</a:t>
            </a:r>
          </a:p>
        </p:txBody>
      </p:sp>
      <p:sp>
        <p:nvSpPr>
          <p:cNvPr id="8" name="ZoneTexte 7">
            <a:extLst>
              <a:ext uri="{FF2B5EF4-FFF2-40B4-BE49-F238E27FC236}">
                <a16:creationId xmlns:a16="http://schemas.microsoft.com/office/drawing/2014/main" id="{1F243922-A042-796A-794A-0C1255226F5E}"/>
              </a:ext>
            </a:extLst>
          </p:cNvPr>
          <p:cNvSpPr txBox="1"/>
          <p:nvPr/>
        </p:nvSpPr>
        <p:spPr>
          <a:xfrm>
            <a:off x="0" y="4830546"/>
            <a:ext cx="12192000" cy="1259512"/>
          </a:xfrm>
          <a:prstGeom prst="rect">
            <a:avLst/>
          </a:prstGeom>
          <a:noFill/>
        </p:spPr>
        <p:txBody>
          <a:bodyPr wrap="square">
            <a:spAutoFit/>
          </a:bodyPr>
          <a:lstStyle/>
          <a:p>
            <a:pPr algn="just">
              <a:lnSpc>
                <a:spcPct val="107000"/>
              </a:lnSpc>
              <a:spcAft>
                <a:spcPts val="800"/>
              </a:spcAft>
            </a:pPr>
            <a:r>
              <a:rPr lang="fr-FR" sz="2400" b="1" dirty="0">
                <a:effectLst/>
                <a:latin typeface="Comic Sans MS" panose="030F0702030302020204" pitchFamily="66" charset="0"/>
                <a:ea typeface="Calibri" panose="020F0502020204030204" pitchFamily="34" charset="0"/>
                <a:cs typeface="Arial" panose="020B0604020202020204" pitchFamily="34" charset="0"/>
              </a:rPr>
              <a:t>Règle de stabilité: Au cours des transformations chimiques, les atomes tendent à obtenir la même configuration électronique que celle du gaz noble, c'est à dire une configuration électronique de valence en </a:t>
            </a:r>
            <a:r>
              <a:rPr lang="fr-FR" sz="2400" b="1" dirty="0" err="1">
                <a:effectLst/>
                <a:latin typeface="Comic Sans MS" panose="030F0702030302020204" pitchFamily="66" charset="0"/>
                <a:ea typeface="Calibri" panose="020F0502020204030204" pitchFamily="34" charset="0"/>
                <a:cs typeface="Arial" panose="020B0604020202020204" pitchFamily="34" charset="0"/>
              </a:rPr>
              <a:t>duet</a:t>
            </a:r>
            <a:r>
              <a:rPr lang="fr-FR" sz="2400" b="1" dirty="0">
                <a:effectLst/>
                <a:latin typeface="Comic Sans MS" panose="030F0702030302020204" pitchFamily="66" charset="0"/>
                <a:ea typeface="Calibri" panose="020F0502020204030204" pitchFamily="34" charset="0"/>
                <a:cs typeface="Arial" panose="020B0604020202020204" pitchFamily="34" charset="0"/>
              </a:rPr>
              <a:t> ou en octet.</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6830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3" name="ZoneTexte 2">
            <a:extLst>
              <a:ext uri="{FF2B5EF4-FFF2-40B4-BE49-F238E27FC236}">
                <a16:creationId xmlns:a16="http://schemas.microsoft.com/office/drawing/2014/main" id="{300DB2DA-13EE-EF0F-5289-68CA4A338E96}"/>
              </a:ext>
            </a:extLst>
          </p:cNvPr>
          <p:cNvSpPr txBox="1"/>
          <p:nvPr/>
        </p:nvSpPr>
        <p:spPr>
          <a:xfrm>
            <a:off x="-1464" y="0"/>
            <a:ext cx="12192000" cy="469167"/>
          </a:xfrm>
          <a:prstGeom prst="rect">
            <a:avLst/>
          </a:prstGeom>
          <a:noFill/>
        </p:spPr>
        <p:txBody>
          <a:bodyPr wrap="square">
            <a:spAutoFit/>
          </a:bodyPr>
          <a:lstStyle/>
          <a:p>
            <a:pPr algn="ctr">
              <a:lnSpc>
                <a:spcPct val="107000"/>
              </a:lnSpc>
              <a:spcAft>
                <a:spcPts val="800"/>
              </a:spcAft>
            </a:pPr>
            <a:r>
              <a:rPr lang="fr-FR" sz="2400" b="1" dirty="0">
                <a:solidFill>
                  <a:srgbClr val="FF0000"/>
                </a:solidFill>
                <a:effectLst/>
                <a:latin typeface="Comic Sans MS" panose="030F0702030302020204" pitchFamily="66" charset="0"/>
                <a:ea typeface="Calibri" panose="020F0502020204030204" pitchFamily="34" charset="0"/>
                <a:cs typeface="Arial" panose="020B0604020202020204" pitchFamily="34" charset="0"/>
              </a:rPr>
              <a:t>4 - Formation d'ions</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ZoneTexte 5">
            <a:extLst>
              <a:ext uri="{FF2B5EF4-FFF2-40B4-BE49-F238E27FC236}">
                <a16:creationId xmlns:a16="http://schemas.microsoft.com/office/drawing/2014/main" id="{CCDFE4E0-821B-4F29-D343-889955FC07D8}"/>
              </a:ext>
            </a:extLst>
          </p:cNvPr>
          <p:cNvSpPr txBox="1"/>
          <p:nvPr/>
        </p:nvSpPr>
        <p:spPr>
          <a:xfrm>
            <a:off x="0" y="602594"/>
            <a:ext cx="12192000" cy="5827621"/>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Un ion est un atome qui a perdu ou gagné un ou plusieurs électrons. Il porte alors une charge électrique, due à l’excès de protons ou d’électrons qui en résulte:</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Arial" panose="020B0604020202020204" pitchFamily="34" charset="0"/>
              <a:buChar char="•"/>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Un cation porte une charge positive (électrons perdus).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Arial" panose="020B0604020202020204" pitchFamily="34" charset="0"/>
              <a:buChar char="•"/>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Un </a:t>
            </a:r>
            <a:r>
              <a:rPr lang="fr-FR" sz="2400" dirty="0">
                <a:latin typeface="Comic Sans MS" panose="030F0702030302020204" pitchFamily="66" charset="0"/>
                <a:cs typeface="Times New Roman" panose="02020603050405020304" pitchFamily="18" charset="0"/>
              </a:rPr>
              <a:t>anion porte une charge négative (électrons gagnés).</a:t>
            </a:r>
          </a:p>
          <a:p>
            <a:pPr algn="just">
              <a:lnSpc>
                <a:spcPct val="107000"/>
              </a:lnSpc>
              <a:spcAft>
                <a:spcPts val="800"/>
              </a:spcAft>
            </a:pPr>
            <a:r>
              <a:rPr lang="fr-FR" sz="2400" dirty="0">
                <a:latin typeface="Comic Sans MS" panose="030F0702030302020204" pitchFamily="66" charset="0"/>
                <a:cs typeface="Times New Roman" panose="02020603050405020304" pitchFamily="18" charset="0"/>
              </a:rPr>
              <a:t>Le noyau d’un ion monoatomique est le même que celui de l’atome correspondant mais son cortège électronique diffère à la suite de la perte ou au gain d’un ou plusieurs électrons.</a:t>
            </a:r>
          </a:p>
          <a:p>
            <a:pPr algn="just">
              <a:lnSpc>
                <a:spcPct val="107000"/>
              </a:lnSpc>
              <a:spcAft>
                <a:spcPts val="800"/>
              </a:spcAft>
            </a:pPr>
            <a:r>
              <a:rPr lang="fr-FR" sz="2400" dirty="0">
                <a:latin typeface="Comic Sans MS" panose="030F0702030302020204" pitchFamily="66" charset="0"/>
                <a:cs typeface="Times New Roman" panose="02020603050405020304" pitchFamily="18" charset="0"/>
              </a:rPr>
              <a:t>Un ion monoatomique est une entité chimique stable dont la couche de valence est saturée.</a:t>
            </a:r>
          </a:p>
          <a:p>
            <a:pPr algn="just">
              <a:lnSpc>
                <a:spcPct val="107000"/>
              </a:lnSpc>
              <a:spcAft>
                <a:spcPts val="800"/>
              </a:spcAft>
            </a:pPr>
            <a:r>
              <a:rPr lang="fr-FR" sz="2400" dirty="0">
                <a:latin typeface="Comic Sans MS" panose="030F0702030302020204" pitchFamily="66" charset="0"/>
                <a:cs typeface="Times New Roman" panose="02020603050405020304" pitchFamily="18" charset="0"/>
              </a:rPr>
              <a:t>La position de l’élément dans le tableau périodique est liée au nombre d’électrons de valence de l’atome associé. On peut alors en déduire la formule de l’ion monoatomique stable formé.</a:t>
            </a:r>
          </a:p>
          <a:p>
            <a:pPr marL="342900" lvl="0" indent="-342900" algn="just">
              <a:lnSpc>
                <a:spcPct val="107000"/>
              </a:lnSpc>
              <a:spcAft>
                <a:spcPts val="800"/>
              </a:spcAft>
              <a:buFont typeface="Symbol" panose="05050102010706020507" pitchFamily="18" charset="2"/>
              <a:buChar char=""/>
            </a:pP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80395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3" name="ZoneTexte 2">
            <a:extLst>
              <a:ext uri="{FF2B5EF4-FFF2-40B4-BE49-F238E27FC236}">
                <a16:creationId xmlns:a16="http://schemas.microsoft.com/office/drawing/2014/main" id="{2A92E9CA-6CC4-7EFA-AC8D-CA833CB5861E}"/>
              </a:ext>
            </a:extLst>
          </p:cNvPr>
          <p:cNvSpPr txBox="1"/>
          <p:nvPr/>
        </p:nvSpPr>
        <p:spPr>
          <a:xfrm>
            <a:off x="0" y="0"/>
            <a:ext cx="12192000" cy="523220"/>
          </a:xfrm>
          <a:prstGeom prst="rect">
            <a:avLst/>
          </a:prstGeom>
          <a:noFill/>
        </p:spPr>
        <p:txBody>
          <a:bodyPr wrap="square">
            <a:spAutoFit/>
          </a:bodyPr>
          <a:lstStyle/>
          <a:p>
            <a:pPr algn="ctr"/>
            <a:r>
              <a:rPr lang="fr-FR" sz="2800" b="1" dirty="0">
                <a:solidFill>
                  <a:srgbClr val="FF0000"/>
                </a:solidFill>
                <a:effectLst/>
                <a:latin typeface="Comic Sans MS" panose="030F0702030302020204" pitchFamily="66" charset="0"/>
                <a:ea typeface="Calibri" panose="020F0502020204030204" pitchFamily="34" charset="0"/>
                <a:cs typeface="Arial" panose="020B0604020202020204" pitchFamily="34" charset="0"/>
              </a:rPr>
              <a:t>1 - </a:t>
            </a:r>
            <a:r>
              <a:rPr lang="fr-FR" sz="2800" b="1" dirty="0">
                <a:solidFill>
                  <a:srgbClr val="FF0000"/>
                </a:solidFill>
                <a:latin typeface="Comic Sans MS" panose="030F0702030302020204" pitchFamily="66" charset="0"/>
                <a:cs typeface="Arial" panose="020B0604020202020204" pitchFamily="34" charset="0"/>
              </a:rPr>
              <a:t>Configuration électronique d'un atome</a:t>
            </a:r>
          </a:p>
        </p:txBody>
      </p:sp>
      <p:sp>
        <p:nvSpPr>
          <p:cNvPr id="5" name="ZoneTexte 4">
            <a:extLst>
              <a:ext uri="{FF2B5EF4-FFF2-40B4-BE49-F238E27FC236}">
                <a16:creationId xmlns:a16="http://schemas.microsoft.com/office/drawing/2014/main" id="{EF4B4DEC-ACCC-BF58-FC4E-71F978864F8B}"/>
              </a:ext>
            </a:extLst>
          </p:cNvPr>
          <p:cNvSpPr txBox="1"/>
          <p:nvPr/>
        </p:nvSpPr>
        <p:spPr>
          <a:xfrm>
            <a:off x="8966" y="670498"/>
            <a:ext cx="12192000" cy="2251899"/>
          </a:xfrm>
          <a:prstGeom prst="rect">
            <a:avLst/>
          </a:prstGeom>
          <a:noFill/>
        </p:spPr>
        <p:txBody>
          <a:bodyPr wrap="square">
            <a:spAutoFit/>
          </a:bodyPr>
          <a:lstStyle/>
          <a:p>
            <a:pPr algn="just">
              <a:lnSpc>
                <a:spcPct val="107000"/>
              </a:lnSpc>
              <a:spcAft>
                <a:spcPts val="800"/>
              </a:spcAft>
            </a:pPr>
            <a:r>
              <a:rPr lang="fr-FR" sz="2400" dirty="0">
                <a:latin typeface="Comic Sans MS" panose="030F0702030302020204" pitchFamily="66" charset="0"/>
                <a:cs typeface="Times New Roman" panose="02020603050405020304" pitchFamily="18" charset="0"/>
              </a:rPr>
              <a:t>Un atome possède Z électrons dans son cortège électronique qui se répartissent autour du noyau sur des couches.</a:t>
            </a:r>
          </a:p>
          <a:p>
            <a:pPr algn="just">
              <a:lnSpc>
                <a:spcPct val="107000"/>
              </a:lnSpc>
              <a:spcAft>
                <a:spcPts val="800"/>
              </a:spcAft>
            </a:pPr>
            <a:r>
              <a:rPr lang="fr-FR" sz="2400" dirty="0">
                <a:latin typeface="Comic Sans MS" panose="030F0702030302020204" pitchFamily="66" charset="0"/>
                <a:cs typeface="Times New Roman" panose="02020603050405020304" pitchFamily="18" charset="0"/>
              </a:rPr>
              <a:t>Ces électrons ne sont pas tous liés de la même façon au noyau.</a:t>
            </a:r>
          </a:p>
          <a:p>
            <a:pPr algn="just">
              <a:lnSpc>
                <a:spcPct val="107000"/>
              </a:lnSpc>
              <a:spcAft>
                <a:spcPts val="800"/>
              </a:spcAft>
            </a:pPr>
            <a:r>
              <a:rPr lang="fr-FR" sz="2400" dirty="0">
                <a:latin typeface="Comic Sans MS" panose="030F0702030302020204" pitchFamily="66" charset="0"/>
                <a:cs typeface="Times New Roman" panose="02020603050405020304" pitchFamily="18" charset="0"/>
              </a:rPr>
              <a:t>Ils sont d'autant plus liés au noyau que la couche à laquelle ils appartiennent est proche du noyau.</a:t>
            </a:r>
          </a:p>
        </p:txBody>
      </p:sp>
      <p:sp>
        <p:nvSpPr>
          <p:cNvPr id="9" name="ZoneTexte 8">
            <a:extLst>
              <a:ext uri="{FF2B5EF4-FFF2-40B4-BE49-F238E27FC236}">
                <a16:creationId xmlns:a16="http://schemas.microsoft.com/office/drawing/2014/main" id="{7D462576-1131-7062-1988-38B820A50BBF}"/>
              </a:ext>
            </a:extLst>
          </p:cNvPr>
          <p:cNvSpPr txBox="1"/>
          <p:nvPr/>
        </p:nvSpPr>
        <p:spPr>
          <a:xfrm>
            <a:off x="8966" y="3133176"/>
            <a:ext cx="12192000" cy="2911823"/>
          </a:xfrm>
          <a:prstGeom prst="rect">
            <a:avLst/>
          </a:prstGeom>
          <a:noFill/>
        </p:spPr>
        <p:txBody>
          <a:bodyPr wrap="square">
            <a:spAutoFit/>
          </a:bodyPr>
          <a:lstStyle/>
          <a:p>
            <a:pPr algn="just">
              <a:lnSpc>
                <a:spcPct val="107000"/>
              </a:lnSpc>
              <a:spcAft>
                <a:spcPts val="800"/>
              </a:spcAft>
            </a:pPr>
            <a:r>
              <a:rPr lang="fr-FR" sz="2400" dirty="0">
                <a:latin typeface="Comic Sans MS" panose="030F0702030302020204" pitchFamily="66" charset="0"/>
                <a:cs typeface="Times New Roman" panose="02020603050405020304" pitchFamily="18" charset="0"/>
              </a:rPr>
              <a:t>Les Z électrons se répartissent en couches électroniques notées n = 1, 2, 3, etc... .</a:t>
            </a:r>
          </a:p>
          <a:p>
            <a:pPr algn="just">
              <a:lnSpc>
                <a:spcPct val="107000"/>
              </a:lnSpc>
              <a:spcAft>
                <a:spcPts val="800"/>
              </a:spcAft>
            </a:pPr>
            <a:r>
              <a:rPr lang="fr-FR" sz="2400" dirty="0">
                <a:latin typeface="Comic Sans MS" panose="030F0702030302020204" pitchFamily="66" charset="0"/>
                <a:cs typeface="Times New Roman" panose="02020603050405020304" pitchFamily="18" charset="0"/>
              </a:rPr>
              <a:t>Ces couches sont elles-mêmes composées d'une ou plusieurs sous-couches notées s, p, d, f, etc... .</a:t>
            </a:r>
          </a:p>
          <a:p>
            <a:pPr algn="just">
              <a:lnSpc>
                <a:spcPct val="107000"/>
              </a:lnSpc>
              <a:spcAft>
                <a:spcPts val="800"/>
              </a:spcAft>
            </a:pPr>
            <a:r>
              <a:rPr lang="fr-FR" sz="2400" dirty="0">
                <a:latin typeface="Comic Sans MS" panose="030F0702030302020204" pitchFamily="66" charset="0"/>
                <a:cs typeface="Times New Roman" panose="02020603050405020304" pitchFamily="18" charset="0"/>
              </a:rPr>
              <a:t>Les électrons se répartissent dans les sous couches selon un ordre déterminé:</a:t>
            </a:r>
          </a:p>
          <a:p>
            <a:pPr algn="just">
              <a:lnSpc>
                <a:spcPct val="107000"/>
              </a:lnSpc>
              <a:spcAft>
                <a:spcPts val="800"/>
              </a:spcAft>
            </a:pPr>
            <a:endParaRPr lang="fr-FR" sz="2400" dirty="0">
              <a:latin typeface="Comic Sans MS" panose="030F0702030302020204" pitchFamily="66" charset="0"/>
              <a:cs typeface="Times New Roman" panose="02020603050405020304" pitchFamily="18" charset="0"/>
            </a:endParaRPr>
          </a:p>
          <a:p>
            <a:pPr algn="ctr">
              <a:lnSpc>
                <a:spcPct val="107000"/>
              </a:lnSpc>
              <a:spcAft>
                <a:spcPts val="800"/>
              </a:spcAft>
            </a:pPr>
            <a:r>
              <a:rPr lang="fr-FR" sz="2800" b="1" dirty="0">
                <a:latin typeface="Comic Sans MS" panose="030F0702030302020204" pitchFamily="66" charset="0"/>
                <a:cs typeface="Times New Roman" panose="02020603050405020304" pitchFamily="18" charset="0"/>
              </a:rPr>
              <a:t>1s </a:t>
            </a:r>
            <a:r>
              <a:rPr lang="fr-FR" sz="2800" b="1" dirty="0">
                <a:latin typeface="Comic Sans MS" panose="030F0702030302020204" pitchFamily="66" charset="0"/>
                <a:cs typeface="Times New Roman" panose="02020603050405020304" pitchFamily="18" charset="0"/>
                <a:sym typeface="Symbol" panose="05050102010706020507" pitchFamily="18" charset="2"/>
              </a:rPr>
              <a:t></a:t>
            </a:r>
            <a:r>
              <a:rPr lang="fr-FR" sz="2800" b="1" dirty="0">
                <a:latin typeface="Comic Sans MS" panose="030F0702030302020204" pitchFamily="66" charset="0"/>
                <a:cs typeface="Times New Roman" panose="02020603050405020304" pitchFamily="18" charset="0"/>
              </a:rPr>
              <a:t> 2s </a:t>
            </a:r>
            <a:r>
              <a:rPr lang="fr-FR" sz="2800" b="1" dirty="0">
                <a:latin typeface="Comic Sans MS" panose="030F0702030302020204" pitchFamily="66" charset="0"/>
                <a:cs typeface="Times New Roman" panose="02020603050405020304" pitchFamily="18" charset="0"/>
                <a:sym typeface="Symbol" panose="05050102010706020507" pitchFamily="18" charset="2"/>
              </a:rPr>
              <a:t></a:t>
            </a:r>
            <a:r>
              <a:rPr lang="fr-FR" sz="2800" b="1" dirty="0">
                <a:latin typeface="Comic Sans MS" panose="030F0702030302020204" pitchFamily="66" charset="0"/>
                <a:cs typeface="Times New Roman" panose="02020603050405020304" pitchFamily="18" charset="0"/>
              </a:rPr>
              <a:t> 2p </a:t>
            </a:r>
            <a:r>
              <a:rPr lang="fr-FR" sz="2800" b="1" dirty="0">
                <a:latin typeface="Comic Sans MS" panose="030F0702030302020204" pitchFamily="66" charset="0"/>
                <a:cs typeface="Times New Roman" panose="02020603050405020304" pitchFamily="18" charset="0"/>
                <a:sym typeface="Symbol" panose="05050102010706020507" pitchFamily="18" charset="2"/>
              </a:rPr>
              <a:t></a:t>
            </a:r>
            <a:r>
              <a:rPr lang="fr-FR" sz="2800" b="1" dirty="0">
                <a:latin typeface="Comic Sans MS" panose="030F0702030302020204" pitchFamily="66" charset="0"/>
                <a:cs typeface="Times New Roman" panose="02020603050405020304" pitchFamily="18" charset="0"/>
              </a:rPr>
              <a:t> 3s </a:t>
            </a:r>
            <a:r>
              <a:rPr lang="fr-FR" sz="2800" b="1" dirty="0">
                <a:latin typeface="Comic Sans MS" panose="030F0702030302020204" pitchFamily="66" charset="0"/>
                <a:cs typeface="Times New Roman" panose="02020603050405020304" pitchFamily="18" charset="0"/>
                <a:sym typeface="Symbol" panose="05050102010706020507" pitchFamily="18" charset="2"/>
              </a:rPr>
              <a:t></a:t>
            </a:r>
            <a:r>
              <a:rPr lang="fr-FR" sz="2800" b="1" dirty="0">
                <a:latin typeface="Comic Sans MS" panose="030F0702030302020204" pitchFamily="66" charset="0"/>
                <a:cs typeface="Times New Roman" panose="02020603050405020304" pitchFamily="18" charset="0"/>
              </a:rPr>
              <a:t> 3p </a:t>
            </a:r>
            <a:r>
              <a:rPr lang="fr-FR" sz="2800" b="1" dirty="0">
                <a:latin typeface="Comic Sans MS" panose="030F0702030302020204" pitchFamily="66" charset="0"/>
                <a:cs typeface="Times New Roman" panose="02020603050405020304" pitchFamily="18" charset="0"/>
                <a:sym typeface="Symbol" panose="05050102010706020507" pitchFamily="18" charset="2"/>
              </a:rPr>
              <a:t></a:t>
            </a:r>
            <a:r>
              <a:rPr lang="fr-FR" sz="2800" b="1" dirty="0">
                <a:latin typeface="Comic Sans MS" panose="030F0702030302020204" pitchFamily="66" charset="0"/>
                <a:cs typeface="Times New Roman" panose="02020603050405020304" pitchFamily="18" charset="0"/>
              </a:rPr>
              <a:t> 4s </a:t>
            </a:r>
            <a:r>
              <a:rPr lang="fr-FR" sz="2800" b="1" dirty="0">
                <a:latin typeface="Comic Sans MS" panose="030F0702030302020204" pitchFamily="66" charset="0"/>
                <a:cs typeface="Times New Roman" panose="02020603050405020304" pitchFamily="18" charset="0"/>
                <a:sym typeface="Symbol" panose="05050102010706020507" pitchFamily="18" charset="2"/>
              </a:rPr>
              <a:t></a:t>
            </a:r>
            <a:r>
              <a:rPr lang="fr-FR" sz="2800" b="1" dirty="0">
                <a:latin typeface="Comic Sans MS" panose="030F0702030302020204" pitchFamily="66" charset="0"/>
                <a:cs typeface="Times New Roman" panose="02020603050405020304" pitchFamily="18" charset="0"/>
              </a:rPr>
              <a:t> 3d </a:t>
            </a:r>
            <a:r>
              <a:rPr lang="fr-FR" sz="2800" b="1" dirty="0">
                <a:latin typeface="Comic Sans MS" panose="030F0702030302020204" pitchFamily="66" charset="0"/>
                <a:cs typeface="Times New Roman" panose="02020603050405020304" pitchFamily="18" charset="0"/>
                <a:sym typeface="Symbol" panose="05050102010706020507" pitchFamily="18" charset="2"/>
              </a:rPr>
              <a:t></a:t>
            </a:r>
            <a:r>
              <a:rPr lang="fr-FR" sz="2800" b="1" dirty="0">
                <a:latin typeface="Comic Sans MS" panose="030F0702030302020204" pitchFamily="66" charset="0"/>
                <a:cs typeface="Times New Roman" panose="02020603050405020304" pitchFamily="18" charset="0"/>
              </a:rPr>
              <a:t> 4p</a:t>
            </a:r>
          </a:p>
        </p:txBody>
      </p:sp>
    </p:spTree>
    <p:extLst>
      <p:ext uri="{BB962C8B-B14F-4D97-AF65-F5344CB8AC3E}">
        <p14:creationId xmlns:p14="http://schemas.microsoft.com/office/powerpoint/2010/main" val="3789361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2" name="ZoneTexte 1">
            <a:extLst>
              <a:ext uri="{FF2B5EF4-FFF2-40B4-BE49-F238E27FC236}">
                <a16:creationId xmlns:a16="http://schemas.microsoft.com/office/drawing/2014/main" id="{E42AA0F7-B756-C3F7-1B3A-EBA2B38B218E}"/>
              </a:ext>
            </a:extLst>
          </p:cNvPr>
          <p:cNvSpPr txBox="1"/>
          <p:nvPr/>
        </p:nvSpPr>
        <p:spPr>
          <a:xfrm>
            <a:off x="0" y="196545"/>
            <a:ext cx="12192000" cy="864339"/>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Le diagramme de Klechkowski permet de retrouver cette séquence au moyen d'une construction simple:</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Image 4" descr="Résultat de recherche d'images pour &quot;couche electronique s p d f&quot;">
            <a:hlinkClick r:id="rId3" tgtFrame="&quot;_blank&quot;"/>
            <a:extLst>
              <a:ext uri="{FF2B5EF4-FFF2-40B4-BE49-F238E27FC236}">
                <a16:creationId xmlns:a16="http://schemas.microsoft.com/office/drawing/2014/main" id="{17B98FA5-EAB7-FD0D-6364-B80E81390802}"/>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348281" y="905452"/>
            <a:ext cx="2845920" cy="4296377"/>
          </a:xfrm>
          <a:prstGeom prst="rect">
            <a:avLst/>
          </a:prstGeom>
          <a:noFill/>
          <a:ln>
            <a:noFill/>
          </a:ln>
        </p:spPr>
      </p:pic>
      <p:sp>
        <p:nvSpPr>
          <p:cNvPr id="9" name="ZoneTexte 8">
            <a:extLst>
              <a:ext uri="{FF2B5EF4-FFF2-40B4-BE49-F238E27FC236}">
                <a16:creationId xmlns:a16="http://schemas.microsoft.com/office/drawing/2014/main" id="{7FB533FB-A7BC-0B37-1EA3-187328040316}"/>
              </a:ext>
            </a:extLst>
          </p:cNvPr>
          <p:cNvSpPr txBox="1"/>
          <p:nvPr/>
        </p:nvSpPr>
        <p:spPr>
          <a:xfrm>
            <a:off x="4391" y="1109734"/>
            <a:ext cx="9110426" cy="1654684"/>
          </a:xfrm>
          <a:prstGeom prst="rect">
            <a:avLst/>
          </a:prstGeom>
          <a:noFill/>
        </p:spPr>
        <p:txBody>
          <a:bodyPr wrap="square">
            <a:spAutoFit/>
          </a:bodyPr>
          <a:lstStyle/>
          <a:p>
            <a:pPr marL="342900" indent="-342900" algn="just">
              <a:lnSpc>
                <a:spcPct val="107000"/>
              </a:lnSpc>
              <a:buFont typeface="Arial" panose="020B0604020202020204" pitchFamily="34" charset="0"/>
              <a:buChar char="•"/>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Toutes les sous-couches s sont disposées en diagonale.</a:t>
            </a:r>
          </a:p>
          <a:p>
            <a:pPr marL="342900" indent="-342900" algn="just">
              <a:lnSpc>
                <a:spcPct val="107000"/>
              </a:lnSpc>
              <a:buFont typeface="Arial" panose="020B0604020202020204" pitchFamily="34" charset="0"/>
              <a:buChar char="•"/>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Les sous-couches p, d, f, etc. suivantes sont ajoutées à la suite sur la même ligne.</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La lecture se fait diagonale par diagonale.</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ZoneTexte 13">
            <a:extLst>
              <a:ext uri="{FF2B5EF4-FFF2-40B4-BE49-F238E27FC236}">
                <a16:creationId xmlns:a16="http://schemas.microsoft.com/office/drawing/2014/main" id="{FF203D8E-951B-A79A-464B-11BEC3DF635F}"/>
              </a:ext>
            </a:extLst>
          </p:cNvPr>
          <p:cNvSpPr txBox="1"/>
          <p:nvPr/>
        </p:nvSpPr>
        <p:spPr>
          <a:xfrm>
            <a:off x="0" y="3053640"/>
            <a:ext cx="9110426" cy="864339"/>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Une couche électronique ne peut contenir qu'un nombre limité d'électrons (2 pour la s, 6 pour la p et 10 pour la d)</a:t>
            </a:r>
            <a:r>
              <a:rPr lang="fr-FR" sz="2400" dirty="0">
                <a:latin typeface="Comic Sans MS" panose="030F0702030302020204" pitchFamily="66" charset="0"/>
                <a:ea typeface="Times New Roman" panose="02020603050405020304" pitchFamily="18" charset="0"/>
                <a:cs typeface="Times New Roman" panose="02020603050405020304" pitchFamily="18" charset="0"/>
              </a:rPr>
              <a:t>.</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ZoneTexte 15">
            <a:extLst>
              <a:ext uri="{FF2B5EF4-FFF2-40B4-BE49-F238E27FC236}">
                <a16:creationId xmlns:a16="http://schemas.microsoft.com/office/drawing/2014/main" id="{A526A65F-03E3-B842-59B2-9130D7B8D393}"/>
              </a:ext>
            </a:extLst>
          </p:cNvPr>
          <p:cNvSpPr txBox="1"/>
          <p:nvPr/>
        </p:nvSpPr>
        <p:spPr>
          <a:xfrm>
            <a:off x="0" y="4207201"/>
            <a:ext cx="9110426" cy="1654364"/>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Par exemple pour l’atome de chlore Cl on aura Z=17 électrons.</a:t>
            </a:r>
          </a:p>
          <a:p>
            <a:pPr algn="just">
              <a:lnSpc>
                <a:spcPct val="107000"/>
              </a:lnSpc>
              <a:spcAft>
                <a:spcPts val="800"/>
              </a:spcAft>
            </a:pPr>
            <a:r>
              <a:rPr lang="fr-FR" sz="2400" dirty="0">
                <a:effectLst/>
                <a:latin typeface="Comic Sans MS" panose="030F0702030302020204" pitchFamily="66" charset="0"/>
                <a:ea typeface="Calibri" panose="020F0502020204030204" pitchFamily="34" charset="0"/>
                <a:cs typeface="Times New Roman" panose="02020603050405020304" pitchFamily="18" charset="0"/>
              </a:rPr>
              <a:t>La configuration électronique de l’atome chlore sera:</a:t>
            </a:r>
          </a:p>
          <a:p>
            <a:pPr algn="ctr">
              <a:lnSpc>
                <a:spcPct val="107000"/>
              </a:lnSpc>
              <a:spcAft>
                <a:spcPts val="800"/>
              </a:spcAft>
            </a:pPr>
            <a:r>
              <a:rPr lang="fr-FR" sz="3600" b="1" dirty="0">
                <a:latin typeface="Calibri" panose="020F0502020204030204" pitchFamily="34" charset="0"/>
                <a:ea typeface="Calibri" panose="020F0502020204030204" pitchFamily="34" charset="0"/>
                <a:cs typeface="Times New Roman" panose="02020603050405020304" pitchFamily="18" charset="0"/>
              </a:rPr>
              <a:t>1s</a:t>
            </a:r>
            <a:r>
              <a:rPr lang="fr-FR" sz="3600" b="1" baseline="30000" dirty="0">
                <a:latin typeface="Calibri" panose="020F0502020204030204" pitchFamily="34" charset="0"/>
                <a:ea typeface="Calibri" panose="020F0502020204030204" pitchFamily="34" charset="0"/>
                <a:cs typeface="Times New Roman" panose="02020603050405020304" pitchFamily="18" charset="0"/>
              </a:rPr>
              <a:t>2</a:t>
            </a:r>
            <a:r>
              <a:rPr lang="fr-FR" sz="3600" b="1" dirty="0">
                <a:latin typeface="Calibri" panose="020F0502020204030204" pitchFamily="34" charset="0"/>
                <a:ea typeface="Calibri" panose="020F0502020204030204" pitchFamily="34" charset="0"/>
                <a:cs typeface="Times New Roman" panose="02020603050405020304" pitchFamily="18" charset="0"/>
              </a:rPr>
              <a:t>  2s</a:t>
            </a:r>
            <a:r>
              <a:rPr lang="fr-FR" sz="3600" b="1" baseline="30000" dirty="0">
                <a:latin typeface="Calibri" panose="020F0502020204030204" pitchFamily="34" charset="0"/>
                <a:ea typeface="Calibri" panose="020F0502020204030204" pitchFamily="34" charset="0"/>
                <a:cs typeface="Times New Roman" panose="02020603050405020304" pitchFamily="18" charset="0"/>
              </a:rPr>
              <a:t>2</a:t>
            </a:r>
            <a:r>
              <a:rPr lang="fr-FR" sz="3600" b="1" dirty="0">
                <a:latin typeface="Calibri" panose="020F0502020204030204" pitchFamily="34" charset="0"/>
                <a:ea typeface="Calibri" panose="020F0502020204030204" pitchFamily="34" charset="0"/>
                <a:cs typeface="Times New Roman" panose="02020603050405020304" pitchFamily="18" charset="0"/>
              </a:rPr>
              <a:t>  2p</a:t>
            </a:r>
            <a:r>
              <a:rPr lang="fr-FR" sz="3600" b="1" baseline="30000" dirty="0">
                <a:latin typeface="Calibri" panose="020F0502020204030204" pitchFamily="34" charset="0"/>
                <a:ea typeface="Calibri" panose="020F0502020204030204" pitchFamily="34" charset="0"/>
                <a:cs typeface="Times New Roman" panose="02020603050405020304" pitchFamily="18" charset="0"/>
              </a:rPr>
              <a:t>6</a:t>
            </a:r>
            <a:r>
              <a:rPr lang="fr-FR" sz="3600" b="1" dirty="0">
                <a:latin typeface="Calibri" panose="020F0502020204030204" pitchFamily="34" charset="0"/>
                <a:ea typeface="Calibri" panose="020F0502020204030204" pitchFamily="34" charset="0"/>
                <a:cs typeface="Times New Roman" panose="02020603050405020304" pitchFamily="18" charset="0"/>
              </a:rPr>
              <a:t>  3s</a:t>
            </a:r>
            <a:r>
              <a:rPr lang="fr-FR" sz="3600" b="1" baseline="30000" dirty="0">
                <a:latin typeface="Calibri" panose="020F0502020204030204" pitchFamily="34" charset="0"/>
                <a:ea typeface="Calibri" panose="020F0502020204030204" pitchFamily="34" charset="0"/>
                <a:cs typeface="Times New Roman" panose="02020603050405020304" pitchFamily="18" charset="0"/>
              </a:rPr>
              <a:t>2</a:t>
            </a:r>
            <a:r>
              <a:rPr lang="fr-FR" sz="3600" b="1" dirty="0">
                <a:latin typeface="Calibri" panose="020F0502020204030204" pitchFamily="34" charset="0"/>
                <a:ea typeface="Calibri" panose="020F0502020204030204" pitchFamily="34" charset="0"/>
                <a:cs typeface="Times New Roman" panose="02020603050405020304" pitchFamily="18" charset="0"/>
              </a:rPr>
              <a:t>  3p</a:t>
            </a:r>
            <a:r>
              <a:rPr lang="fr-FR" sz="3600" b="1" baseline="30000" dirty="0">
                <a:latin typeface="Calibri" panose="020F0502020204030204" pitchFamily="34" charset="0"/>
                <a:ea typeface="Calibri" panose="020F0502020204030204" pitchFamily="34" charset="0"/>
                <a:cs typeface="Times New Roman" panose="02020603050405020304" pitchFamily="18" charset="0"/>
              </a:rPr>
              <a:t>5</a:t>
            </a:r>
            <a:endParaRPr lang="fr-FR" sz="3600" b="1" baseline="30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4597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3" name="ZoneTexte 2">
            <a:extLst>
              <a:ext uri="{FF2B5EF4-FFF2-40B4-BE49-F238E27FC236}">
                <a16:creationId xmlns:a16="http://schemas.microsoft.com/office/drawing/2014/main" id="{4B295F3B-AA35-F0B3-C8D7-38CFCC32E259}"/>
              </a:ext>
            </a:extLst>
          </p:cNvPr>
          <p:cNvSpPr txBox="1"/>
          <p:nvPr/>
        </p:nvSpPr>
        <p:spPr>
          <a:xfrm>
            <a:off x="0" y="181288"/>
            <a:ext cx="12192000" cy="1362104"/>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On représente les orbitales et les couches par des "cases atomiques".</a:t>
            </a: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Chaque case représentant une orbitale avec 2 électrons et l'ensemble de cases accolées symbolisera la couche.</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 name="Tableau 5">
            <a:extLst>
              <a:ext uri="{FF2B5EF4-FFF2-40B4-BE49-F238E27FC236}">
                <a16:creationId xmlns:a16="http://schemas.microsoft.com/office/drawing/2014/main" id="{441317B7-F41E-B1E5-EF4F-31BE8B5CB4E8}"/>
              </a:ext>
            </a:extLst>
          </p:cNvPr>
          <p:cNvGraphicFramePr>
            <a:graphicFrameLocks noGrp="1"/>
          </p:cNvGraphicFramePr>
          <p:nvPr>
            <p:extLst>
              <p:ext uri="{D42A27DB-BD31-4B8C-83A1-F6EECF244321}">
                <p14:modId xmlns:p14="http://schemas.microsoft.com/office/powerpoint/2010/main" val="1178543161"/>
              </p:ext>
            </p:extLst>
          </p:nvPr>
        </p:nvGraphicFramePr>
        <p:xfrm>
          <a:off x="1263513" y="1832444"/>
          <a:ext cx="9787107" cy="3566160"/>
        </p:xfrm>
        <a:graphic>
          <a:graphicData uri="http://schemas.openxmlformats.org/drawingml/2006/table">
            <a:tbl>
              <a:tblPr firstRow="1" bandRow="1">
                <a:tableStyleId>{5C22544A-7EE6-4342-B048-85BDC9FD1C3A}</a:tableStyleId>
              </a:tblPr>
              <a:tblGrid>
                <a:gridCol w="5584759">
                  <a:extLst>
                    <a:ext uri="{9D8B030D-6E8A-4147-A177-3AD203B41FA5}">
                      <a16:colId xmlns:a16="http://schemas.microsoft.com/office/drawing/2014/main" val="3463623742"/>
                    </a:ext>
                  </a:extLst>
                </a:gridCol>
                <a:gridCol w="4202348">
                  <a:extLst>
                    <a:ext uri="{9D8B030D-6E8A-4147-A177-3AD203B41FA5}">
                      <a16:colId xmlns:a16="http://schemas.microsoft.com/office/drawing/2014/main" val="3981147765"/>
                    </a:ext>
                  </a:extLst>
                </a:gridCol>
              </a:tblGrid>
              <a:tr h="370840">
                <a:tc>
                  <a:txBody>
                    <a:bodyPr/>
                    <a:lstStyle/>
                    <a:p>
                      <a:pPr algn="just"/>
                      <a:r>
                        <a:rPr lang="fr-FR" sz="2400" b="0" kern="1200" dirty="0">
                          <a:solidFill>
                            <a:schemeClr val="tx1"/>
                          </a:solidFill>
                          <a:effectLst/>
                          <a:latin typeface="Comic Sans MS" panose="030F0702030302020204" pitchFamily="66" charset="0"/>
                          <a:ea typeface="+mn-ea"/>
                          <a:cs typeface="Times New Roman" panose="02020603050405020304" pitchFamily="18" charset="0"/>
                        </a:rPr>
                        <a:t>Les orbitales s peuvent accueillir au maximum 2 électrons</a:t>
                      </a:r>
                    </a:p>
                    <a:p>
                      <a:pPr algn="just"/>
                      <a:endParaRPr lang="fr-FR" sz="2400" b="0" kern="1200" dirty="0">
                        <a:solidFill>
                          <a:schemeClr val="tx1"/>
                        </a:solidFill>
                        <a:effectLst/>
                        <a:latin typeface="Comic Sans MS" panose="030F0702030302020204" pitchFamily="66" charset="0"/>
                        <a:cs typeface="Times New Roman" panose="02020603050405020304" pitchFamily="18"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just"/>
                      <a:endParaRPr lang="fr-FR" sz="2400" kern="1200" dirty="0">
                        <a:solidFill>
                          <a:schemeClr val="tx1"/>
                        </a:solidFill>
                        <a:effectLst/>
                        <a:latin typeface="Comic Sans MS" panose="030F0702030302020204" pitchFamily="66" charset="0"/>
                        <a:cs typeface="Times New Roman" panose="02020603050405020304" pitchFamily="18"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68829938"/>
                  </a:ext>
                </a:extLst>
              </a:tr>
              <a:tr h="370840">
                <a:tc>
                  <a:txBody>
                    <a:bodyPr/>
                    <a:lstStyle/>
                    <a:p>
                      <a:pPr algn="just"/>
                      <a:r>
                        <a:rPr lang="fr-FR" sz="2400" kern="1200" dirty="0">
                          <a:solidFill>
                            <a:schemeClr val="tx1"/>
                          </a:solidFill>
                          <a:effectLst/>
                          <a:latin typeface="Comic Sans MS" panose="030F0702030302020204" pitchFamily="66" charset="0"/>
                          <a:ea typeface="+mn-ea"/>
                          <a:cs typeface="Times New Roman" panose="02020603050405020304" pitchFamily="18" charset="0"/>
                        </a:rPr>
                        <a:t>Les orbitales p peuvent accueillir au maximum 6 électrons</a:t>
                      </a:r>
                    </a:p>
                    <a:p>
                      <a:pPr algn="just"/>
                      <a:endParaRPr lang="fr-FR" sz="2400" kern="1200" dirty="0">
                        <a:solidFill>
                          <a:schemeClr val="tx1"/>
                        </a:solidFill>
                        <a:effectLst/>
                        <a:latin typeface="Comic Sans MS" panose="030F0702030302020204" pitchFamily="66" charset="0"/>
                        <a:cs typeface="Times New Roman" panose="02020603050405020304" pitchFamily="18"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just"/>
                      <a:endParaRPr lang="fr-FR" sz="2400" kern="1200" dirty="0">
                        <a:solidFill>
                          <a:schemeClr val="tx1"/>
                        </a:solidFill>
                        <a:effectLst/>
                        <a:latin typeface="Comic Sans MS" panose="030F0702030302020204" pitchFamily="66" charset="0"/>
                        <a:cs typeface="Times New Roman" panose="02020603050405020304" pitchFamily="18"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29769000"/>
                  </a:ext>
                </a:extLst>
              </a:tr>
              <a:tr h="370840">
                <a:tc>
                  <a:txBody>
                    <a:bodyPr/>
                    <a:lstStyle/>
                    <a:p>
                      <a:pPr algn="just"/>
                      <a:r>
                        <a:rPr lang="fr-FR" sz="2400" kern="1200" dirty="0">
                          <a:solidFill>
                            <a:schemeClr val="tx1"/>
                          </a:solidFill>
                          <a:effectLst/>
                          <a:latin typeface="Comic Sans MS" panose="030F0702030302020204" pitchFamily="66" charset="0"/>
                          <a:ea typeface="+mn-ea"/>
                          <a:cs typeface="Times New Roman" panose="02020603050405020304" pitchFamily="18" charset="0"/>
                        </a:rPr>
                        <a:t>Les orbitales d peuvent accueillir au maximum 10 électrons</a:t>
                      </a:r>
                    </a:p>
                    <a:p>
                      <a:pPr algn="just"/>
                      <a:endParaRPr lang="fr-FR" sz="2400" kern="1200" dirty="0">
                        <a:solidFill>
                          <a:schemeClr val="tx1"/>
                        </a:solidFill>
                        <a:effectLst/>
                        <a:latin typeface="Comic Sans MS" panose="030F0702030302020204" pitchFamily="66" charset="0"/>
                        <a:cs typeface="Times New Roman" panose="02020603050405020304"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just"/>
                      <a:endParaRPr lang="fr-FR" sz="2400" kern="1200" dirty="0">
                        <a:solidFill>
                          <a:schemeClr val="tx1"/>
                        </a:solidFill>
                        <a:effectLst/>
                        <a:latin typeface="Comic Sans MS" panose="030F0702030302020204" pitchFamily="66" charset="0"/>
                        <a:cs typeface="Times New Roman" panose="02020603050405020304"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92703315"/>
                  </a:ext>
                </a:extLst>
              </a:tr>
            </a:tbl>
          </a:graphicData>
        </a:graphic>
      </p:graphicFrame>
      <p:pic>
        <p:nvPicPr>
          <p:cNvPr id="6" name="Image 5">
            <a:extLst>
              <a:ext uri="{FF2B5EF4-FFF2-40B4-BE49-F238E27FC236}">
                <a16:creationId xmlns:a16="http://schemas.microsoft.com/office/drawing/2014/main" id="{443F5591-77C5-B078-8D7E-F22781504125}"/>
              </a:ext>
            </a:extLst>
          </p:cNvPr>
          <p:cNvPicPr>
            <a:picLocks noChangeAspect="1"/>
          </p:cNvPicPr>
          <p:nvPr/>
        </p:nvPicPr>
        <p:blipFill rotWithShape="1">
          <a:blip r:embed="rId3"/>
          <a:srcRect r="92916" b="30969"/>
          <a:stretch/>
        </p:blipFill>
        <p:spPr>
          <a:xfrm>
            <a:off x="7716828" y="1941469"/>
            <a:ext cx="706059" cy="792180"/>
          </a:xfrm>
          <a:prstGeom prst="rect">
            <a:avLst/>
          </a:prstGeom>
        </p:spPr>
      </p:pic>
      <p:pic>
        <p:nvPicPr>
          <p:cNvPr id="8" name="Image 7">
            <a:extLst>
              <a:ext uri="{FF2B5EF4-FFF2-40B4-BE49-F238E27FC236}">
                <a16:creationId xmlns:a16="http://schemas.microsoft.com/office/drawing/2014/main" id="{6BDFF028-F6A2-DC5B-2A80-D9B3D80A9107}"/>
              </a:ext>
            </a:extLst>
          </p:cNvPr>
          <p:cNvPicPr>
            <a:picLocks noChangeAspect="1"/>
          </p:cNvPicPr>
          <p:nvPr/>
        </p:nvPicPr>
        <p:blipFill rotWithShape="1">
          <a:blip r:embed="rId4"/>
          <a:srcRect r="80196" b="29833"/>
          <a:stretch/>
        </p:blipFill>
        <p:spPr>
          <a:xfrm>
            <a:off x="7716828" y="3212915"/>
            <a:ext cx="1973858" cy="805217"/>
          </a:xfrm>
          <a:prstGeom prst="rect">
            <a:avLst/>
          </a:prstGeom>
        </p:spPr>
      </p:pic>
      <p:pic>
        <p:nvPicPr>
          <p:cNvPr id="10" name="Image 9">
            <a:extLst>
              <a:ext uri="{FF2B5EF4-FFF2-40B4-BE49-F238E27FC236}">
                <a16:creationId xmlns:a16="http://schemas.microsoft.com/office/drawing/2014/main" id="{AC105786-7984-2EA0-DEEB-B9C5F5172649}"/>
              </a:ext>
            </a:extLst>
          </p:cNvPr>
          <p:cNvPicPr>
            <a:picLocks noChangeAspect="1"/>
          </p:cNvPicPr>
          <p:nvPr/>
        </p:nvPicPr>
        <p:blipFill rotWithShape="1">
          <a:blip r:embed="rId5"/>
          <a:srcRect r="67096" b="29833"/>
          <a:stretch/>
        </p:blipFill>
        <p:spPr>
          <a:xfrm>
            <a:off x="7716828" y="4380662"/>
            <a:ext cx="3279528" cy="805217"/>
          </a:xfrm>
          <a:prstGeom prst="rect">
            <a:avLst/>
          </a:prstGeom>
        </p:spPr>
      </p:pic>
      <p:sp>
        <p:nvSpPr>
          <p:cNvPr id="12" name="ZoneTexte 11">
            <a:extLst>
              <a:ext uri="{FF2B5EF4-FFF2-40B4-BE49-F238E27FC236}">
                <a16:creationId xmlns:a16="http://schemas.microsoft.com/office/drawing/2014/main" id="{77F0BFE2-8263-EEAE-A5C4-046B3DB29B2C}"/>
              </a:ext>
            </a:extLst>
          </p:cNvPr>
          <p:cNvSpPr txBox="1"/>
          <p:nvPr/>
        </p:nvSpPr>
        <p:spPr>
          <a:xfrm>
            <a:off x="0" y="5593430"/>
            <a:ext cx="12192000" cy="469167"/>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Les électrons devront occuper le maximum de cases possibles.</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63162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3" name="ZoneTexte 2">
            <a:extLst>
              <a:ext uri="{FF2B5EF4-FFF2-40B4-BE49-F238E27FC236}">
                <a16:creationId xmlns:a16="http://schemas.microsoft.com/office/drawing/2014/main" id="{F5089CA3-19A0-DAE7-0FE2-D612E6AE7D44}"/>
              </a:ext>
            </a:extLst>
          </p:cNvPr>
          <p:cNvSpPr txBox="1"/>
          <p:nvPr/>
        </p:nvSpPr>
        <p:spPr>
          <a:xfrm>
            <a:off x="1622" y="242926"/>
            <a:ext cx="12190378" cy="4040914"/>
          </a:xfrm>
          <a:prstGeom prst="rect">
            <a:avLst/>
          </a:prstGeom>
          <a:noFill/>
        </p:spPr>
        <p:txBody>
          <a:bodyPr wrap="square">
            <a:spAutoFit/>
          </a:bodyPr>
          <a:lstStyle/>
          <a:p>
            <a:pPr algn="ctr">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Les règles de remplissage sont les suivantes</a:t>
            </a:r>
          </a:p>
          <a:p>
            <a:pPr algn="ctr">
              <a:lnSpc>
                <a:spcPct val="107000"/>
              </a:lnSpc>
              <a:spcAft>
                <a:spcPts val="800"/>
              </a:spcAft>
            </a:pPr>
            <a:endParaRPr lang="fr-FR" sz="2400" dirty="0">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Lorsqu'une sous-couche est pleine ou saturée, les électrons restants occupent la sous-couche suivante puis, si nécessaire, celle d'après.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Les électrons qui appartiennent à une même couche sont situés à la même distance moyenne du noyau et sont liés de la même façon à ce noyau.</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La couche la plus éloignée du noyau qui contient des électrons est appelée couche externe Les électrons périphériques de cette couche externe sont appelés électrons de valence. Les autres couches sont les couches internes.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ZoneTexte 5">
            <a:extLst>
              <a:ext uri="{FF2B5EF4-FFF2-40B4-BE49-F238E27FC236}">
                <a16:creationId xmlns:a16="http://schemas.microsoft.com/office/drawing/2014/main" id="{122AE5D9-025C-A5A5-17AE-5800D6EBEE6D}"/>
              </a:ext>
            </a:extLst>
          </p:cNvPr>
          <p:cNvSpPr txBox="1"/>
          <p:nvPr/>
        </p:nvSpPr>
        <p:spPr>
          <a:xfrm>
            <a:off x="0" y="4565217"/>
            <a:ext cx="12190378" cy="966931"/>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Chacune des couches et sous-couches représentent en fait un niveau d'énergie.</a:t>
            </a: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Ces niveaux d'énergie augmentent en partant du centre vers l'extérieur de l'atome.</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601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pic>
        <p:nvPicPr>
          <p:cNvPr id="2" name="Image 1" descr="Résultat de recherche d'images pour &quot;energie et orbitales&quot;">
            <a:extLst>
              <a:ext uri="{FF2B5EF4-FFF2-40B4-BE49-F238E27FC236}">
                <a16:creationId xmlns:a16="http://schemas.microsoft.com/office/drawing/2014/main" id="{881FFDDD-3261-2B9F-8FED-609F56FFC64F}"/>
              </a:ext>
            </a:extLst>
          </p:cNvPr>
          <p:cNvPicPr>
            <a:picLocks noChangeAspect="1"/>
          </p:cNvPicPr>
          <p:nvPr/>
        </p:nvPicPr>
        <p:blipFill rotWithShape="1">
          <a:blip r:embed="rId3">
            <a:extLst>
              <a:ext uri="{28A0092B-C50C-407E-A947-70E740481C1C}">
                <a14:useLocalDpi xmlns:a14="http://schemas.microsoft.com/office/drawing/2010/main" val="0"/>
              </a:ext>
            </a:extLst>
          </a:blip>
          <a:srcRect l="2913" t="2492" r="3198" b="2772"/>
          <a:stretch/>
        </p:blipFill>
        <p:spPr bwMode="auto">
          <a:xfrm>
            <a:off x="216220" y="1099225"/>
            <a:ext cx="4446085" cy="4659549"/>
          </a:xfrm>
          <a:prstGeom prst="rect">
            <a:avLst/>
          </a:prstGeom>
          <a:noFill/>
          <a:ln>
            <a:noFill/>
          </a:ln>
          <a:extLst>
            <a:ext uri="{53640926-AAD7-44D8-BBD7-CCE9431645EC}">
              <a14:shadowObscured xmlns:a14="http://schemas.microsoft.com/office/drawing/2010/main"/>
            </a:ext>
          </a:extLst>
        </p:spPr>
      </p:pic>
      <p:pic>
        <p:nvPicPr>
          <p:cNvPr id="3" name="Image 2">
            <a:extLst>
              <a:ext uri="{FF2B5EF4-FFF2-40B4-BE49-F238E27FC236}">
                <a16:creationId xmlns:a16="http://schemas.microsoft.com/office/drawing/2014/main" id="{625062B2-D11D-2E78-A151-63A92B6D800F}"/>
              </a:ext>
            </a:extLst>
          </p:cNvPr>
          <p:cNvPicPr>
            <a:picLocks noChangeAspect="1"/>
          </p:cNvPicPr>
          <p:nvPr/>
        </p:nvPicPr>
        <p:blipFill>
          <a:blip r:embed="rId4"/>
          <a:stretch>
            <a:fillRect/>
          </a:stretch>
        </p:blipFill>
        <p:spPr>
          <a:xfrm>
            <a:off x="5487937" y="1099226"/>
            <a:ext cx="6487843" cy="4659548"/>
          </a:xfrm>
          <a:prstGeom prst="rect">
            <a:avLst/>
          </a:prstGeom>
        </p:spPr>
      </p:pic>
    </p:spTree>
    <p:extLst>
      <p:ext uri="{BB962C8B-B14F-4D97-AF65-F5344CB8AC3E}">
        <p14:creationId xmlns:p14="http://schemas.microsoft.com/office/powerpoint/2010/main" val="2135310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2" name="ZoneTexte 1">
            <a:extLst>
              <a:ext uri="{FF2B5EF4-FFF2-40B4-BE49-F238E27FC236}">
                <a16:creationId xmlns:a16="http://schemas.microsoft.com/office/drawing/2014/main" id="{12326880-64D6-8804-5E53-2A519F7BEAE6}"/>
              </a:ext>
            </a:extLst>
          </p:cNvPr>
          <p:cNvSpPr txBox="1"/>
          <p:nvPr/>
        </p:nvSpPr>
        <p:spPr>
          <a:xfrm>
            <a:off x="0" y="0"/>
            <a:ext cx="12192000" cy="584775"/>
          </a:xfrm>
          <a:prstGeom prst="rect">
            <a:avLst/>
          </a:prstGeom>
          <a:noFill/>
        </p:spPr>
        <p:txBody>
          <a:bodyPr wrap="square">
            <a:spAutoFit/>
          </a:bodyPr>
          <a:lstStyle/>
          <a:p>
            <a:pPr algn="ctr"/>
            <a:r>
              <a:rPr lang="fr-FR" sz="3200" b="1" dirty="0">
                <a:solidFill>
                  <a:srgbClr val="FF0000"/>
                </a:solidFill>
                <a:effectLst/>
                <a:latin typeface="Comic Sans MS" panose="030F0702030302020204" pitchFamily="66" charset="0"/>
                <a:ea typeface="Calibri" panose="020F0502020204030204" pitchFamily="34" charset="0"/>
                <a:cs typeface="Arial" panose="020B0604020202020204" pitchFamily="34" charset="0"/>
              </a:rPr>
              <a:t>2 - Tableau de classification</a:t>
            </a:r>
            <a:endParaRPr lang="fr-FR" sz="4400" b="1" dirty="0">
              <a:solidFill>
                <a:srgbClr val="FF0000"/>
              </a:solidFill>
              <a:latin typeface="Comic Sans MS" panose="030F0702030302020204" pitchFamily="66" charset="0"/>
              <a:cs typeface="Arial" panose="020B0604020202020204" pitchFamily="34" charset="0"/>
            </a:endParaRPr>
          </a:p>
        </p:txBody>
      </p:sp>
      <p:sp>
        <p:nvSpPr>
          <p:cNvPr id="5" name="ZoneTexte 4">
            <a:extLst>
              <a:ext uri="{FF2B5EF4-FFF2-40B4-BE49-F238E27FC236}">
                <a16:creationId xmlns:a16="http://schemas.microsoft.com/office/drawing/2014/main" id="{DCC3AED6-E873-BBA3-142A-0179DCF8A71F}"/>
              </a:ext>
            </a:extLst>
          </p:cNvPr>
          <p:cNvSpPr txBox="1"/>
          <p:nvPr/>
        </p:nvSpPr>
        <p:spPr>
          <a:xfrm>
            <a:off x="0" y="584775"/>
            <a:ext cx="12192000" cy="5329023"/>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Les notions de numéro atomique Z et de structure électronique sont aujourd’hui les critères de classement retenus: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Arial" panose="020B0604020202020204" pitchFamily="34" charset="0"/>
              <a:buChar char="•"/>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Les éléments chimiques sont classés horizontalement par numéro atomique Z croissant.</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Arial" panose="020B0604020202020204" pitchFamily="34" charset="0"/>
              <a:buChar char="•"/>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Les éléments ayant le même nombre d’électrons externes sont placés dans la même colonne.</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Ce sont ces électrons externes qui confèrent aux éléments leurs propriétés chimiques, et c’est la raison pour laquelle les éléments d’une même colonne possèdent des propriétés chimiques similaires.</a:t>
            </a:r>
          </a:p>
          <a:p>
            <a:pPr algn="just">
              <a:lnSpc>
                <a:spcPct val="107000"/>
              </a:lnSpc>
              <a:spcAft>
                <a:spcPts val="800"/>
              </a:spcAft>
            </a:pPr>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Ces propriétés reviennent régulièrement, et confèrent le qualificatif "périodique" au tableau dont les lignes sont d’ailleurs appelées périodes.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43616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pic>
        <p:nvPicPr>
          <p:cNvPr id="2" name="Image 1">
            <a:extLst>
              <a:ext uri="{FF2B5EF4-FFF2-40B4-BE49-F238E27FC236}">
                <a16:creationId xmlns:a16="http://schemas.microsoft.com/office/drawing/2014/main" id="{3B1771DD-DE79-93E6-0E06-0726EADB473A}"/>
              </a:ext>
            </a:extLst>
          </p:cNvPr>
          <p:cNvPicPr>
            <a:picLocks noChangeAspect="1"/>
          </p:cNvPicPr>
          <p:nvPr/>
        </p:nvPicPr>
        <p:blipFill>
          <a:blip r:embed="rId3"/>
          <a:stretch>
            <a:fillRect/>
          </a:stretch>
        </p:blipFill>
        <p:spPr>
          <a:xfrm>
            <a:off x="1188715" y="131885"/>
            <a:ext cx="9814570" cy="6865697"/>
          </a:xfrm>
          <a:prstGeom prst="rect">
            <a:avLst/>
          </a:prstGeom>
        </p:spPr>
      </p:pic>
    </p:spTree>
    <p:extLst>
      <p:ext uri="{BB962C8B-B14F-4D97-AF65-F5344CB8AC3E}">
        <p14:creationId xmlns:p14="http://schemas.microsoft.com/office/powerpoint/2010/main" val="21281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0609A4E3-3CD4-D418-4A9D-F3F9628FA0C1}"/>
              </a:ext>
            </a:extLst>
          </p:cNvPr>
          <p:cNvSpPr>
            <a:spLocks noGrp="1"/>
          </p:cNvSpPr>
          <p:nvPr>
            <p:ph type="ftr" sz="quarter" idx="11"/>
          </p:nvPr>
        </p:nvSpPr>
        <p:spPr>
          <a:xfrm>
            <a:off x="0" y="6492875"/>
            <a:ext cx="12192000" cy="365125"/>
          </a:xfrm>
        </p:spPr>
        <p:txBody>
          <a:bodyPr/>
          <a:lstStyle/>
          <a:p>
            <a:r>
              <a:rPr lang="fr-FR" dirty="0">
                <a:solidFill>
                  <a:srgbClr val="FF0000"/>
                </a:solidFill>
              </a:rPr>
              <a:t>Prof-TC</a:t>
            </a:r>
          </a:p>
        </p:txBody>
      </p:sp>
      <p:sp>
        <p:nvSpPr>
          <p:cNvPr id="3" name="ZoneTexte 2">
            <a:extLst>
              <a:ext uri="{FF2B5EF4-FFF2-40B4-BE49-F238E27FC236}">
                <a16:creationId xmlns:a16="http://schemas.microsoft.com/office/drawing/2014/main" id="{BE6E5A4D-57C3-CBAF-30DE-EE93166F8A79}"/>
              </a:ext>
            </a:extLst>
          </p:cNvPr>
          <p:cNvSpPr txBox="1"/>
          <p:nvPr/>
        </p:nvSpPr>
        <p:spPr>
          <a:xfrm>
            <a:off x="0" y="13902"/>
            <a:ext cx="12192000" cy="7013138"/>
          </a:xfrm>
          <a:prstGeom prst="rect">
            <a:avLst/>
          </a:prstGeom>
          <a:noFill/>
        </p:spPr>
        <p:txBody>
          <a:bodyPr wrap="square">
            <a:spAutoFit/>
          </a:bodyPr>
          <a:lstStyle/>
          <a:p>
            <a:pPr algn="just">
              <a:lnSpc>
                <a:spcPct val="107000"/>
              </a:lnSpc>
              <a:spcAft>
                <a:spcPts val="800"/>
              </a:spcAft>
            </a:pPr>
            <a:r>
              <a:rPr lang="fr-FR" sz="2400" dirty="0">
                <a:effectLst/>
                <a:latin typeface="Comic Sans MS" panose="030F0702030302020204" pitchFamily="66" charset="0"/>
                <a:ea typeface="Calibri" panose="020F0502020204030204" pitchFamily="34" charset="0"/>
                <a:cs typeface="Arial" panose="020B0604020202020204" pitchFamily="34" charset="0"/>
              </a:rPr>
              <a:t>Les 118 éléments chimiques connus actuellement sont répartis par numéro atomique Z croissant, selon 7 périodes (ou lignes) et 18 colonnes dans le tableau périodique.</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dirty="0">
                <a:effectLst/>
                <a:latin typeface="Comic Sans MS" panose="030F0702030302020204" pitchFamily="66" charset="0"/>
                <a:ea typeface="Calibri" panose="020F0502020204030204" pitchFamily="34" charset="0"/>
                <a:cs typeface="Arial" panose="020B0604020202020204" pitchFamily="34" charset="0"/>
              </a:rPr>
              <a:t>Il existe une correspondance entre la position d’un élément chimique dans le tableau périodique et la configuration électronique de l’atome correspondant dans son état fondamental:</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Arial" panose="020B0604020202020204" pitchFamily="34" charset="0"/>
              <a:buChar char="•"/>
            </a:pPr>
            <a:r>
              <a:rPr lang="fr-FR" sz="2400" dirty="0">
                <a:effectLst/>
                <a:latin typeface="Comic Sans MS" panose="030F0702030302020204" pitchFamily="66" charset="0"/>
                <a:ea typeface="Calibri" panose="020F0502020204030204" pitchFamily="34" charset="0"/>
                <a:cs typeface="Arial" panose="020B0604020202020204" pitchFamily="34" charset="0"/>
              </a:rPr>
              <a:t>Chaque période (ligne) de nombre n correspond au remplissage progressif de la couche de même nombre.</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Arial" panose="020B0604020202020204" pitchFamily="34" charset="0"/>
              <a:buChar char="•"/>
            </a:pPr>
            <a:r>
              <a:rPr lang="fr-FR" sz="2400" dirty="0">
                <a:effectLst/>
                <a:latin typeface="Comic Sans MS" panose="030F0702030302020204" pitchFamily="66" charset="0"/>
                <a:ea typeface="Calibri" panose="020F0502020204030204" pitchFamily="34" charset="0"/>
                <a:cs typeface="Arial" panose="020B0604020202020204" pitchFamily="34" charset="0"/>
              </a:rPr>
              <a:t>Les atomes des éléments d’une même colonne contiennent le même nombre d’électrons de valence.</a:t>
            </a:r>
          </a:p>
          <a:p>
            <a:pPr algn="just">
              <a:lnSpc>
                <a:spcPct val="107000"/>
              </a:lnSpc>
              <a:spcAft>
                <a:spcPts val="800"/>
              </a:spcAft>
            </a:pPr>
            <a:r>
              <a:rPr lang="fr-FR" sz="2400" dirty="0">
                <a:latin typeface="Comic Sans MS" panose="030F0702030302020204" pitchFamily="66" charset="0"/>
                <a:cs typeface="Arial" panose="020B0604020202020204" pitchFamily="34" charset="0"/>
              </a:rPr>
              <a:t>Les propriétés des éléments chimiques sont directement liées au nombre d’électrons de valence de leurs atomes.</a:t>
            </a:r>
          </a:p>
          <a:p>
            <a:pPr algn="just">
              <a:lnSpc>
                <a:spcPct val="107000"/>
              </a:lnSpc>
              <a:spcAft>
                <a:spcPts val="800"/>
              </a:spcAft>
            </a:pPr>
            <a:r>
              <a:rPr lang="fr-FR" sz="2400" dirty="0">
                <a:latin typeface="Comic Sans MS" panose="030F0702030302020204" pitchFamily="66" charset="0"/>
                <a:cs typeface="Arial" panose="020B0604020202020204" pitchFamily="34" charset="0"/>
              </a:rPr>
              <a:t>Les éléments d’une même colonne possèdent des propriétés chimiques analogues et constituent alors une famille chimique. </a:t>
            </a:r>
          </a:p>
          <a:p>
            <a:pPr algn="just">
              <a:lnSpc>
                <a:spcPct val="107000"/>
              </a:lnSpc>
              <a:spcAft>
                <a:spcPts val="800"/>
              </a:spcAft>
            </a:pPr>
            <a:r>
              <a:rPr lang="fr-FR" sz="2400" dirty="0">
                <a:latin typeface="Comic Sans MS" panose="030F0702030302020204" pitchFamily="66" charset="0"/>
                <a:cs typeface="Arial" panose="020B0604020202020204" pitchFamily="34" charset="0"/>
              </a:rPr>
              <a:t>La 18ème colonne contient les éléments chimiques de la famille des gaz nobles dont les atomes ont leur couche de valence saturée.</a:t>
            </a:r>
          </a:p>
          <a:p>
            <a:pPr marL="342900" lvl="0" indent="-342900" algn="just">
              <a:lnSpc>
                <a:spcPct val="107000"/>
              </a:lnSpc>
              <a:spcAft>
                <a:spcPts val="800"/>
              </a:spcAft>
              <a:buFont typeface="Symbol" panose="05050102010706020507" pitchFamily="18" charset="2"/>
              <a:buChar char=""/>
            </a:pP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0711768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Les elements chimiques"/>
  <p:tag name="ISPRING_FIRST_PUBLISH" val="1"/>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460</TotalTime>
  <Words>998</Words>
  <Application>Microsoft Office PowerPoint</Application>
  <PresentationFormat>Grand écran</PresentationFormat>
  <Paragraphs>84</Paragraphs>
  <Slides>11</Slides>
  <Notes>11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11</vt:i4>
      </vt:variant>
    </vt:vector>
  </HeadingPairs>
  <TitlesOfParts>
    <vt:vector size="17" baseType="lpstr">
      <vt:lpstr>Arial</vt:lpstr>
      <vt:lpstr>Calibri</vt:lpstr>
      <vt:lpstr>Calibri Light</vt:lpstr>
      <vt:lpstr>Comic Sans MS</vt:lpstr>
      <vt:lpstr>Symbol</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elements chimiques</dc:title>
  <dc:creator>Thierry Chauvet</dc:creator>
  <cp:lastModifiedBy>Thierry Chauvet</cp:lastModifiedBy>
  <cp:revision>13</cp:revision>
  <dcterms:created xsi:type="dcterms:W3CDTF">2023-08-16T14:05:36Z</dcterms:created>
  <dcterms:modified xsi:type="dcterms:W3CDTF">2025-07-10T15:43:27Z</dcterms:modified>
</cp:coreProperties>
</file>